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bookmarkIdSeed="3">
  <p:sldMasterIdLst>
    <p:sldMasterId id="2147483648" r:id="rId1"/>
  </p:sldMasterIdLst>
  <p:notesMasterIdLst>
    <p:notesMasterId r:id="rId13"/>
  </p:notesMasterIdLst>
  <p:sldIdLst>
    <p:sldId id="256" r:id="rId2"/>
    <p:sldId id="272" r:id="rId3"/>
    <p:sldId id="273" r:id="rId4"/>
    <p:sldId id="274" r:id="rId5"/>
    <p:sldId id="275" r:id="rId6"/>
    <p:sldId id="293" r:id="rId7"/>
    <p:sldId id="294" r:id="rId8"/>
    <p:sldId id="307" r:id="rId9"/>
    <p:sldId id="277" r:id="rId10"/>
    <p:sldId id="278" r:id="rId11"/>
    <p:sldId id="279" r:id="rId12"/>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000000"/>
          </p15:clr>
        </p15:guide>
        <p15:guide id="2" pos="2880">
          <p15:clr>
            <a:srgbClr val="000000"/>
          </p15:clr>
        </p15:guide>
      </p15:sldGuideLst>
    </p:ext>
    <p:ext uri="{2D200454-40CA-4A62-9FC3-DE9A4176ACB9}">
      <p15:notesGuideLst xmlns:p15="http://schemas.microsoft.com/office/powerpoint/2012/main">
        <p15:guide id="1" orient="horz" pos="2880">
          <p15:clr>
            <a:srgbClr val="000000"/>
          </p15:clr>
        </p15:guide>
        <p15:guide id="2" pos="2160">
          <p15:clr>
            <a:srgbClr val="000000"/>
          </p15:clr>
        </p15:guide>
      </p15:notes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2" roundtripDataSignature="AMtx7mjO3SE77cDXAYLPq6xOfwGV0reE5Q=="/>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ourtney Thomas-Winterberg" initials="CT" lastIdx="3" clrIdx="0">
    <p:extLst>
      <p:ext uri="{19B8F6BF-5375-455C-9EA6-DF929625EA0E}">
        <p15:presenceInfo xmlns:p15="http://schemas.microsoft.com/office/powerpoint/2012/main" userId="S-1-5-21-3004653584-3593957319-755730836-106605" providerId="AD"/>
      </p:ext>
    </p:extLst>
  </p:cmAuthor>
  <p:cmAuthor id="2" name="Sabrina Dewitt" initials="SD" lastIdx="3" clrIdx="1">
    <p:extLst>
      <p:ext uri="{19B8F6BF-5375-455C-9EA6-DF929625EA0E}">
        <p15:presenceInfo xmlns:p15="http://schemas.microsoft.com/office/powerpoint/2012/main" userId="S::Sdewitt@dhr.state.md.us::234ab708-1597-4e93-b95d-3d021fdbbee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ED67FF3D-0F0A-49B3-85F3-A00BC0280206}">
  <a:tblStyle styleId="{ED67FF3D-0F0A-49B3-85F3-A00BC0280206}"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C205C1DD-D111-4F25-B903-362383F337C6}" styleName="Table_1">
    <a:wholeTbl>
      <a:tcTxStyle b="off" i="off">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b="off" i="off"/>
      <a:tcStyle>
        <a:tcBdr/>
      </a:tcStyle>
    </a:band1H>
    <a:band2H>
      <a:tcTxStyle b="off" i="off"/>
      <a:tcStyle>
        <a:tcBdr/>
      </a:tcStyle>
    </a:band2H>
    <a:band1V>
      <a:tcTxStyle b="off" i="off"/>
      <a:tcStyle>
        <a:tcBdr/>
      </a:tcStyle>
    </a:band1V>
    <a:band2V>
      <a:tcTxStyle b="off" i="off"/>
      <a:tcStyle>
        <a:tcBdr/>
      </a:tcStyle>
    </a:band2V>
    <a:lastCol>
      <a:tcTxStyle b="off" i="off"/>
      <a:tcStyle>
        <a:tcBdr/>
      </a:tcStyle>
    </a:lastCol>
    <a:firstCol>
      <a:tcTxStyle b="off" i="off"/>
      <a:tcStyle>
        <a:tcBdr/>
      </a:tcStyle>
    </a:firstCol>
    <a:lastRow>
      <a:tcTxStyle b="off" i="off"/>
      <a:tcStyle>
        <a:tcBdr/>
      </a:tcStyle>
    </a:lastRow>
    <a:seCell>
      <a:tcTxStyle b="off" i="off"/>
      <a:tcStyle>
        <a:tcBdr/>
      </a:tcStyle>
    </a:seCell>
    <a:swCell>
      <a:tcTxStyle b="off" i="off"/>
      <a:tcStyle>
        <a:tcBdr/>
      </a:tcStyle>
    </a:swCell>
    <a:firstRow>
      <a:tcTxStyle b="off" i="off"/>
      <a:tcStyle>
        <a:tcBdr/>
      </a:tcStyle>
    </a:firstRow>
    <a:neCell>
      <a:tcTxStyle b="off" i="off"/>
      <a:tcStyle>
        <a:tcBdr/>
      </a:tcStyle>
    </a:neCell>
    <a:nwCell>
      <a:tcTxStyle b="off" i="off"/>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1498" y="58"/>
      </p:cViewPr>
      <p:guideLst>
        <p:guide orient="horz" pos="2160"/>
        <p:guide pos="2880"/>
      </p:guideLst>
    </p:cSldViewPr>
  </p:slideViewPr>
  <p:notesTextViewPr>
    <p:cViewPr>
      <p:scale>
        <a:sx n="1" d="1"/>
        <a:sy n="1" d="1"/>
      </p:scale>
      <p:origin x="0" y="0"/>
    </p:cViewPr>
  </p:notesTextViewPr>
  <p:notesViewPr>
    <p:cSldViewPr snapToGrid="0">
      <p:cViewPr varScale="1">
        <p:scale>
          <a:sx n="100" d="100"/>
          <a:sy n="100" d="100"/>
        </p:scale>
        <p:origin x="0" y="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26"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5"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23" Type="http://schemas.openxmlformats.org/officeDocument/2006/relationships/commentAuthors" Target="commentAuthor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22" Type="http://customschemas.google.com/relationships/presentationmetadata" Target="metadata"/><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720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7200"/>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rm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7200"/>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8" name="Google Shape;88;p1: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SzPts val="1400"/>
              <a:buNone/>
            </a:pPr>
            <a:endParaRPr/>
          </a:p>
        </p:txBody>
      </p:sp>
      <p:sp>
        <p:nvSpPr>
          <p:cNvPr id="89" name="Google Shape;89;p1: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1</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8" name="Google Shape;88;p1: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SzPts val="1400"/>
              <a:buNone/>
            </a:pPr>
            <a:endParaRPr dirty="0"/>
          </a:p>
        </p:txBody>
      </p:sp>
      <p:sp>
        <p:nvSpPr>
          <p:cNvPr id="89" name="Google Shape;89;p1: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10</a:t>
            </a:fld>
            <a:endParaRPr/>
          </a:p>
        </p:txBody>
      </p:sp>
    </p:spTree>
    <p:extLst>
      <p:ext uri="{BB962C8B-B14F-4D97-AF65-F5344CB8AC3E}">
        <p14:creationId xmlns:p14="http://schemas.microsoft.com/office/powerpoint/2010/main" val="42336380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8" name="Google Shape;88;p1: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SzPts val="1400"/>
              <a:buNone/>
            </a:pPr>
            <a:endParaRPr dirty="0"/>
          </a:p>
        </p:txBody>
      </p:sp>
      <p:sp>
        <p:nvSpPr>
          <p:cNvPr id="89" name="Google Shape;89;p1: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11</a:t>
            </a:fld>
            <a:endParaRPr/>
          </a:p>
        </p:txBody>
      </p:sp>
    </p:spTree>
    <p:extLst>
      <p:ext uri="{BB962C8B-B14F-4D97-AF65-F5344CB8AC3E}">
        <p14:creationId xmlns:p14="http://schemas.microsoft.com/office/powerpoint/2010/main" val="41356644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8" name="Google Shape;88;p1: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SzPts val="1400"/>
              <a:buNone/>
            </a:pPr>
            <a:endParaRPr dirty="0"/>
          </a:p>
        </p:txBody>
      </p:sp>
      <p:sp>
        <p:nvSpPr>
          <p:cNvPr id="89" name="Google Shape;89;p1: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2</a:t>
            </a:fld>
            <a:endParaRPr/>
          </a:p>
        </p:txBody>
      </p:sp>
    </p:spTree>
    <p:extLst>
      <p:ext uri="{BB962C8B-B14F-4D97-AF65-F5344CB8AC3E}">
        <p14:creationId xmlns:p14="http://schemas.microsoft.com/office/powerpoint/2010/main" val="2695644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8" name="Google Shape;88;p1: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SzPts val="1400"/>
              <a:buNone/>
            </a:pPr>
            <a:endParaRPr/>
          </a:p>
        </p:txBody>
      </p:sp>
      <p:sp>
        <p:nvSpPr>
          <p:cNvPr id="89" name="Google Shape;89;p1: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3</a:t>
            </a:fld>
            <a:endParaRPr/>
          </a:p>
        </p:txBody>
      </p:sp>
    </p:spTree>
    <p:extLst>
      <p:ext uri="{BB962C8B-B14F-4D97-AF65-F5344CB8AC3E}">
        <p14:creationId xmlns:p14="http://schemas.microsoft.com/office/powerpoint/2010/main" val="4217708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8" name="Google Shape;88;p1: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rm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US" sz="1200" dirty="0"/>
              <a:t>Categorical Eligibility and Automatic enrollment is designed to reduce administrative burden, streamline the application process for our customers, and increase access to energy assistance by capitalizing on financial eligibility determinations made by other programs with aligned income eligibility policies. </a:t>
            </a:r>
            <a:r>
              <a:rPr lang="en-US" dirty="0"/>
              <a:t>Marylanders referred through this process will not be required to complete additional applications for OHEP benefits and will not  be required to provide additional income or identity documentation. </a:t>
            </a: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lang="en-US" sz="1200" dirty="0"/>
          </a:p>
          <a:p>
            <a:pPr marL="0" lvl="0" indent="0" algn="l" rtl="0">
              <a:lnSpc>
                <a:spcPct val="100000"/>
              </a:lnSpc>
              <a:spcBef>
                <a:spcPts val="0"/>
              </a:spcBef>
              <a:spcAft>
                <a:spcPts val="0"/>
              </a:spcAft>
              <a:buSzPts val="1400"/>
              <a:buNone/>
            </a:pPr>
            <a:endParaRPr dirty="0"/>
          </a:p>
        </p:txBody>
      </p:sp>
      <p:sp>
        <p:nvSpPr>
          <p:cNvPr id="89" name="Google Shape;89;p1: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4</a:t>
            </a:fld>
            <a:endParaRPr/>
          </a:p>
        </p:txBody>
      </p:sp>
    </p:spTree>
    <p:extLst>
      <p:ext uri="{BB962C8B-B14F-4D97-AF65-F5344CB8AC3E}">
        <p14:creationId xmlns:p14="http://schemas.microsoft.com/office/powerpoint/2010/main" val="29421389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8" name="Google Shape;88;p1: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SzPts val="1400"/>
              <a:buNone/>
            </a:pPr>
            <a:endParaRPr dirty="0"/>
          </a:p>
        </p:txBody>
      </p:sp>
      <p:sp>
        <p:nvSpPr>
          <p:cNvPr id="89" name="Google Shape;89;p1: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5</a:t>
            </a:fld>
            <a:endParaRPr/>
          </a:p>
        </p:txBody>
      </p:sp>
    </p:spTree>
    <p:extLst>
      <p:ext uri="{BB962C8B-B14F-4D97-AF65-F5344CB8AC3E}">
        <p14:creationId xmlns:p14="http://schemas.microsoft.com/office/powerpoint/2010/main" val="2250760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8" name="Google Shape;88;p1: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SzPts val="1400"/>
              <a:buNone/>
            </a:pPr>
            <a:endParaRPr/>
          </a:p>
        </p:txBody>
      </p:sp>
      <p:sp>
        <p:nvSpPr>
          <p:cNvPr id="89" name="Google Shape;89;p1: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6</a:t>
            </a:fld>
            <a:endParaRPr/>
          </a:p>
        </p:txBody>
      </p:sp>
    </p:spTree>
    <p:extLst>
      <p:ext uri="{BB962C8B-B14F-4D97-AF65-F5344CB8AC3E}">
        <p14:creationId xmlns:p14="http://schemas.microsoft.com/office/powerpoint/2010/main" val="392334158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8" name="Google Shape;88;p1: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SzPts val="1400"/>
              <a:buNone/>
            </a:pPr>
            <a:endParaRPr/>
          </a:p>
        </p:txBody>
      </p:sp>
      <p:sp>
        <p:nvSpPr>
          <p:cNvPr id="89" name="Google Shape;89;p1: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7</a:t>
            </a:fld>
            <a:endParaRPr/>
          </a:p>
        </p:txBody>
      </p:sp>
    </p:spTree>
    <p:extLst>
      <p:ext uri="{BB962C8B-B14F-4D97-AF65-F5344CB8AC3E}">
        <p14:creationId xmlns:p14="http://schemas.microsoft.com/office/powerpoint/2010/main" val="152396433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8" name="Google Shape;88;p1: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SzPts val="1400"/>
              <a:buNone/>
            </a:pPr>
            <a:endParaRPr/>
          </a:p>
        </p:txBody>
      </p:sp>
      <p:sp>
        <p:nvSpPr>
          <p:cNvPr id="89" name="Google Shape;89;p1: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8</a:t>
            </a:fld>
            <a:endParaRPr/>
          </a:p>
        </p:txBody>
      </p:sp>
    </p:spTree>
    <p:extLst>
      <p:ext uri="{BB962C8B-B14F-4D97-AF65-F5344CB8AC3E}">
        <p14:creationId xmlns:p14="http://schemas.microsoft.com/office/powerpoint/2010/main" val="377859936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8" name="Google Shape;88;p1: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SzPts val="1400"/>
              <a:buNone/>
            </a:pPr>
            <a:endParaRPr dirty="0"/>
          </a:p>
        </p:txBody>
      </p:sp>
      <p:sp>
        <p:nvSpPr>
          <p:cNvPr id="89" name="Google Shape;89;p1: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9</a:t>
            </a:fld>
            <a:endParaRPr/>
          </a:p>
        </p:txBody>
      </p:sp>
    </p:spTree>
    <p:extLst>
      <p:ext uri="{BB962C8B-B14F-4D97-AF65-F5344CB8AC3E}">
        <p14:creationId xmlns:p14="http://schemas.microsoft.com/office/powerpoint/2010/main" val="24087276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7"/>
        <p:cNvGrpSpPr/>
        <p:nvPr/>
      </p:nvGrpSpPr>
      <p:grpSpPr>
        <a:xfrm>
          <a:off x="0" y="0"/>
          <a:ext cx="0" cy="0"/>
          <a:chOff x="0" y="0"/>
          <a:chExt cx="0" cy="0"/>
        </a:xfrm>
      </p:grpSpPr>
      <p:sp>
        <p:nvSpPr>
          <p:cNvPr id="18" name="Google Shape;18;p5"/>
          <p:cNvSpPr txBox="1">
            <a:spLocks noGrp="1"/>
          </p:cNvSpPr>
          <p:nvPr>
            <p:ph type="ctrTitle"/>
          </p:nvPr>
        </p:nvSpPr>
        <p:spPr>
          <a:xfrm>
            <a:off x="685800" y="1524000"/>
            <a:ext cx="7772400" cy="1470025"/>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5"/>
          <p:cNvSpPr txBox="1">
            <a:spLocks noGrp="1"/>
          </p:cNvSpPr>
          <p:nvPr>
            <p:ph type="subTitle" idx="1"/>
          </p:nvPr>
        </p:nvSpPr>
        <p:spPr>
          <a:xfrm>
            <a:off x="1447800" y="3505200"/>
            <a:ext cx="6400800" cy="1752600"/>
          </a:xfrm>
          <a:prstGeom prst="rect">
            <a:avLst/>
          </a:prstGeom>
          <a:noFill/>
          <a:ln>
            <a:noFill/>
          </a:ln>
        </p:spPr>
        <p:txBody>
          <a:bodyPr spcFirstLastPara="1" wrap="square" lIns="91425" tIns="45700" rIns="91425" bIns="45700" anchor="t" anchorCtr="0">
            <a:normAutofit/>
          </a:bodyPr>
          <a:lstStyle>
            <a:lvl1pPr lvl="0" algn="ctr">
              <a:lnSpc>
                <a:spcPct val="100000"/>
              </a:lnSpc>
              <a:spcBef>
                <a:spcPts val="640"/>
              </a:spcBef>
              <a:spcAft>
                <a:spcPts val="0"/>
              </a:spcAft>
              <a:buClr>
                <a:srgbClr val="888888"/>
              </a:buClr>
              <a:buSzPts val="3200"/>
              <a:buNone/>
              <a:defRPr>
                <a:solidFill>
                  <a:srgbClr val="888888"/>
                </a:solidFill>
              </a:defRPr>
            </a:lvl1pPr>
            <a:lvl2pPr lvl="1" algn="ctr">
              <a:lnSpc>
                <a:spcPct val="100000"/>
              </a:lnSpc>
              <a:spcBef>
                <a:spcPts val="560"/>
              </a:spcBef>
              <a:spcAft>
                <a:spcPts val="0"/>
              </a:spcAft>
              <a:buClr>
                <a:srgbClr val="888888"/>
              </a:buClr>
              <a:buSzPts val="2800"/>
              <a:buNone/>
              <a:defRPr>
                <a:solidFill>
                  <a:srgbClr val="888888"/>
                </a:solidFill>
              </a:defRPr>
            </a:lvl2pPr>
            <a:lvl3pPr lvl="2" algn="ctr">
              <a:lnSpc>
                <a:spcPct val="100000"/>
              </a:lnSpc>
              <a:spcBef>
                <a:spcPts val="480"/>
              </a:spcBef>
              <a:spcAft>
                <a:spcPts val="0"/>
              </a:spcAft>
              <a:buClr>
                <a:srgbClr val="888888"/>
              </a:buClr>
              <a:buSzPts val="2400"/>
              <a:buNone/>
              <a:defRPr>
                <a:solidFill>
                  <a:srgbClr val="888888"/>
                </a:solidFill>
              </a:defRPr>
            </a:lvl3pPr>
            <a:lvl4pPr lvl="3" algn="ctr">
              <a:lnSpc>
                <a:spcPct val="100000"/>
              </a:lnSpc>
              <a:spcBef>
                <a:spcPts val="400"/>
              </a:spcBef>
              <a:spcAft>
                <a:spcPts val="0"/>
              </a:spcAft>
              <a:buClr>
                <a:srgbClr val="888888"/>
              </a:buClr>
              <a:buSzPts val="2000"/>
              <a:buNone/>
              <a:defRPr>
                <a:solidFill>
                  <a:srgbClr val="888888"/>
                </a:solidFill>
              </a:defRPr>
            </a:lvl4pPr>
            <a:lvl5pPr lvl="4" algn="ctr">
              <a:lnSpc>
                <a:spcPct val="100000"/>
              </a:lnSpc>
              <a:spcBef>
                <a:spcPts val="400"/>
              </a:spcBef>
              <a:spcAft>
                <a:spcPts val="0"/>
              </a:spcAft>
              <a:buClr>
                <a:srgbClr val="888888"/>
              </a:buClr>
              <a:buSzPts val="2000"/>
              <a:buNone/>
              <a:defRPr>
                <a:solidFill>
                  <a:srgbClr val="888888"/>
                </a:solidFill>
              </a:defRPr>
            </a:lvl5pPr>
            <a:lvl6pPr lvl="5" algn="ctr">
              <a:lnSpc>
                <a:spcPct val="100000"/>
              </a:lnSpc>
              <a:spcBef>
                <a:spcPts val="400"/>
              </a:spcBef>
              <a:spcAft>
                <a:spcPts val="0"/>
              </a:spcAft>
              <a:buClr>
                <a:srgbClr val="888888"/>
              </a:buClr>
              <a:buSzPts val="2000"/>
              <a:buNone/>
              <a:defRPr>
                <a:solidFill>
                  <a:srgbClr val="888888"/>
                </a:solidFill>
              </a:defRPr>
            </a:lvl6pPr>
            <a:lvl7pPr lvl="6" algn="ctr">
              <a:lnSpc>
                <a:spcPct val="100000"/>
              </a:lnSpc>
              <a:spcBef>
                <a:spcPts val="400"/>
              </a:spcBef>
              <a:spcAft>
                <a:spcPts val="0"/>
              </a:spcAft>
              <a:buClr>
                <a:srgbClr val="888888"/>
              </a:buClr>
              <a:buSzPts val="2000"/>
              <a:buNone/>
              <a:defRPr>
                <a:solidFill>
                  <a:srgbClr val="888888"/>
                </a:solidFill>
              </a:defRPr>
            </a:lvl7pPr>
            <a:lvl8pPr lvl="7" algn="ctr">
              <a:lnSpc>
                <a:spcPct val="100000"/>
              </a:lnSpc>
              <a:spcBef>
                <a:spcPts val="400"/>
              </a:spcBef>
              <a:spcAft>
                <a:spcPts val="0"/>
              </a:spcAft>
              <a:buClr>
                <a:srgbClr val="888888"/>
              </a:buClr>
              <a:buSzPts val="2000"/>
              <a:buNone/>
              <a:defRPr>
                <a:solidFill>
                  <a:srgbClr val="888888"/>
                </a:solidFill>
              </a:defRPr>
            </a:lvl8pPr>
            <a:lvl9pPr lvl="8" algn="ctr">
              <a:lnSpc>
                <a:spcPct val="100000"/>
              </a:lnSpc>
              <a:spcBef>
                <a:spcPts val="400"/>
              </a:spcBef>
              <a:spcAft>
                <a:spcPts val="0"/>
              </a:spcAft>
              <a:buClr>
                <a:srgbClr val="888888"/>
              </a:buClr>
              <a:buSzPts val="2000"/>
              <a:buNone/>
              <a:defRPr>
                <a:solidFill>
                  <a:srgbClr val="888888"/>
                </a:solidFill>
              </a:defRPr>
            </a:lvl9pPr>
          </a:lstStyle>
          <a:p>
            <a:endParaRPr/>
          </a:p>
        </p:txBody>
      </p:sp>
      <p:sp>
        <p:nvSpPr>
          <p:cNvPr id="20" name="Google Shape;20;p5"/>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1" name="Google Shape;21;p5"/>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2" name="Google Shape;22;p5"/>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5"/>
        <p:cNvGrpSpPr/>
        <p:nvPr/>
      </p:nvGrpSpPr>
      <p:grpSpPr>
        <a:xfrm>
          <a:off x="0" y="0"/>
          <a:ext cx="0" cy="0"/>
          <a:chOff x="0" y="0"/>
          <a:chExt cx="0" cy="0"/>
        </a:xfrm>
      </p:grpSpPr>
      <p:sp>
        <p:nvSpPr>
          <p:cNvPr id="36" name="Google Shape;36;p8"/>
          <p:cNvSpPr txBox="1">
            <a:spLocks noGrp="1"/>
          </p:cNvSpPr>
          <p:nvPr>
            <p:ph type="title"/>
          </p:nvPr>
        </p:nvSpPr>
        <p:spPr>
          <a:xfrm>
            <a:off x="457200" y="914400"/>
            <a:ext cx="8229600" cy="114300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7" name="Google Shape;37;p8"/>
          <p:cNvSpPr txBox="1">
            <a:spLocks noGrp="1"/>
          </p:cNvSpPr>
          <p:nvPr>
            <p:ph type="body" idx="1"/>
          </p:nvPr>
        </p:nvSpPr>
        <p:spPr>
          <a:xfrm>
            <a:off x="457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lnSpc>
                <a:spcPct val="100000"/>
              </a:lnSpc>
              <a:spcBef>
                <a:spcPts val="560"/>
              </a:spcBef>
              <a:spcAft>
                <a:spcPts val="0"/>
              </a:spcAft>
              <a:buClr>
                <a:schemeClr val="dk1"/>
              </a:buClr>
              <a:buSzPts val="2800"/>
              <a:buChar char="•"/>
              <a:defRPr sz="2800"/>
            </a:lvl1pPr>
            <a:lvl2pPr marL="914400" lvl="1" indent="-381000" algn="l">
              <a:lnSpc>
                <a:spcPct val="100000"/>
              </a:lnSpc>
              <a:spcBef>
                <a:spcPts val="480"/>
              </a:spcBef>
              <a:spcAft>
                <a:spcPts val="0"/>
              </a:spcAft>
              <a:buClr>
                <a:schemeClr val="dk1"/>
              </a:buClr>
              <a:buSzPts val="2400"/>
              <a:buChar char="–"/>
              <a:defRPr sz="2400"/>
            </a:lvl2pPr>
            <a:lvl3pPr marL="1371600" lvl="2" indent="-355600" algn="l">
              <a:lnSpc>
                <a:spcPct val="100000"/>
              </a:lnSpc>
              <a:spcBef>
                <a:spcPts val="400"/>
              </a:spcBef>
              <a:spcAft>
                <a:spcPts val="0"/>
              </a:spcAft>
              <a:buClr>
                <a:schemeClr val="dk1"/>
              </a:buClr>
              <a:buSzPts val="2000"/>
              <a:buChar char="•"/>
              <a:defRPr sz="2000"/>
            </a:lvl3pPr>
            <a:lvl4pPr marL="1828800" lvl="3" indent="-342900" algn="l">
              <a:lnSpc>
                <a:spcPct val="100000"/>
              </a:lnSpc>
              <a:spcBef>
                <a:spcPts val="360"/>
              </a:spcBef>
              <a:spcAft>
                <a:spcPts val="0"/>
              </a:spcAft>
              <a:buClr>
                <a:schemeClr val="dk1"/>
              </a:buClr>
              <a:buSzPts val="1800"/>
              <a:buChar char="–"/>
              <a:defRPr sz="1800"/>
            </a:lvl4pPr>
            <a:lvl5pPr marL="2286000" lvl="4" indent="-342900" algn="l">
              <a:lnSpc>
                <a:spcPct val="100000"/>
              </a:lnSpc>
              <a:spcBef>
                <a:spcPts val="360"/>
              </a:spcBef>
              <a:spcAft>
                <a:spcPts val="0"/>
              </a:spcAft>
              <a:buClr>
                <a:schemeClr val="dk1"/>
              </a:buClr>
              <a:buSzPts val="1800"/>
              <a:buChar char="»"/>
              <a:defRPr sz="1800"/>
            </a:lvl5pPr>
            <a:lvl6pPr marL="2743200" lvl="5" indent="-342900" algn="l">
              <a:lnSpc>
                <a:spcPct val="100000"/>
              </a:lnSpc>
              <a:spcBef>
                <a:spcPts val="360"/>
              </a:spcBef>
              <a:spcAft>
                <a:spcPts val="0"/>
              </a:spcAft>
              <a:buClr>
                <a:schemeClr val="dk1"/>
              </a:buClr>
              <a:buSzPts val="1800"/>
              <a:buChar char="•"/>
              <a:defRPr sz="1800"/>
            </a:lvl6pPr>
            <a:lvl7pPr marL="3200400" lvl="6" indent="-342900" algn="l">
              <a:lnSpc>
                <a:spcPct val="100000"/>
              </a:lnSpc>
              <a:spcBef>
                <a:spcPts val="360"/>
              </a:spcBef>
              <a:spcAft>
                <a:spcPts val="0"/>
              </a:spcAft>
              <a:buClr>
                <a:schemeClr val="dk1"/>
              </a:buClr>
              <a:buSzPts val="1800"/>
              <a:buChar char="•"/>
              <a:defRPr sz="1800"/>
            </a:lvl7pPr>
            <a:lvl8pPr marL="3657600" lvl="7" indent="-342900" algn="l">
              <a:lnSpc>
                <a:spcPct val="100000"/>
              </a:lnSpc>
              <a:spcBef>
                <a:spcPts val="360"/>
              </a:spcBef>
              <a:spcAft>
                <a:spcPts val="0"/>
              </a:spcAft>
              <a:buClr>
                <a:schemeClr val="dk1"/>
              </a:buClr>
              <a:buSzPts val="1800"/>
              <a:buChar char="•"/>
              <a:defRPr sz="1800"/>
            </a:lvl8pPr>
            <a:lvl9pPr marL="4114800" lvl="8" indent="-342900" algn="l">
              <a:lnSpc>
                <a:spcPct val="100000"/>
              </a:lnSpc>
              <a:spcBef>
                <a:spcPts val="360"/>
              </a:spcBef>
              <a:spcAft>
                <a:spcPts val="0"/>
              </a:spcAft>
              <a:buClr>
                <a:schemeClr val="dk1"/>
              </a:buClr>
              <a:buSzPts val="1800"/>
              <a:buChar char="•"/>
              <a:defRPr sz="1800"/>
            </a:lvl9pPr>
          </a:lstStyle>
          <a:p>
            <a:endParaRPr/>
          </a:p>
        </p:txBody>
      </p:sp>
      <p:sp>
        <p:nvSpPr>
          <p:cNvPr id="38" name="Google Shape;38;p8"/>
          <p:cNvSpPr txBox="1">
            <a:spLocks noGrp="1"/>
          </p:cNvSpPr>
          <p:nvPr>
            <p:ph type="body" idx="2"/>
          </p:nvPr>
        </p:nvSpPr>
        <p:spPr>
          <a:xfrm>
            <a:off x="4648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lnSpc>
                <a:spcPct val="100000"/>
              </a:lnSpc>
              <a:spcBef>
                <a:spcPts val="560"/>
              </a:spcBef>
              <a:spcAft>
                <a:spcPts val="0"/>
              </a:spcAft>
              <a:buClr>
                <a:schemeClr val="dk1"/>
              </a:buClr>
              <a:buSzPts val="2800"/>
              <a:buChar char="•"/>
              <a:defRPr sz="2800"/>
            </a:lvl1pPr>
            <a:lvl2pPr marL="914400" lvl="1" indent="-381000" algn="l">
              <a:lnSpc>
                <a:spcPct val="100000"/>
              </a:lnSpc>
              <a:spcBef>
                <a:spcPts val="480"/>
              </a:spcBef>
              <a:spcAft>
                <a:spcPts val="0"/>
              </a:spcAft>
              <a:buClr>
                <a:schemeClr val="dk1"/>
              </a:buClr>
              <a:buSzPts val="2400"/>
              <a:buChar char="–"/>
              <a:defRPr sz="2400"/>
            </a:lvl2pPr>
            <a:lvl3pPr marL="1371600" lvl="2" indent="-355600" algn="l">
              <a:lnSpc>
                <a:spcPct val="100000"/>
              </a:lnSpc>
              <a:spcBef>
                <a:spcPts val="400"/>
              </a:spcBef>
              <a:spcAft>
                <a:spcPts val="0"/>
              </a:spcAft>
              <a:buClr>
                <a:schemeClr val="dk1"/>
              </a:buClr>
              <a:buSzPts val="2000"/>
              <a:buChar char="•"/>
              <a:defRPr sz="2000"/>
            </a:lvl3pPr>
            <a:lvl4pPr marL="1828800" lvl="3" indent="-342900" algn="l">
              <a:lnSpc>
                <a:spcPct val="100000"/>
              </a:lnSpc>
              <a:spcBef>
                <a:spcPts val="360"/>
              </a:spcBef>
              <a:spcAft>
                <a:spcPts val="0"/>
              </a:spcAft>
              <a:buClr>
                <a:schemeClr val="dk1"/>
              </a:buClr>
              <a:buSzPts val="1800"/>
              <a:buChar char="–"/>
              <a:defRPr sz="1800"/>
            </a:lvl4pPr>
            <a:lvl5pPr marL="2286000" lvl="4" indent="-342900" algn="l">
              <a:lnSpc>
                <a:spcPct val="100000"/>
              </a:lnSpc>
              <a:spcBef>
                <a:spcPts val="360"/>
              </a:spcBef>
              <a:spcAft>
                <a:spcPts val="0"/>
              </a:spcAft>
              <a:buClr>
                <a:schemeClr val="dk1"/>
              </a:buClr>
              <a:buSzPts val="1800"/>
              <a:buChar char="»"/>
              <a:defRPr sz="1800"/>
            </a:lvl5pPr>
            <a:lvl6pPr marL="2743200" lvl="5" indent="-342900" algn="l">
              <a:lnSpc>
                <a:spcPct val="100000"/>
              </a:lnSpc>
              <a:spcBef>
                <a:spcPts val="360"/>
              </a:spcBef>
              <a:spcAft>
                <a:spcPts val="0"/>
              </a:spcAft>
              <a:buClr>
                <a:schemeClr val="dk1"/>
              </a:buClr>
              <a:buSzPts val="1800"/>
              <a:buChar char="•"/>
              <a:defRPr sz="1800"/>
            </a:lvl6pPr>
            <a:lvl7pPr marL="3200400" lvl="6" indent="-342900" algn="l">
              <a:lnSpc>
                <a:spcPct val="100000"/>
              </a:lnSpc>
              <a:spcBef>
                <a:spcPts val="360"/>
              </a:spcBef>
              <a:spcAft>
                <a:spcPts val="0"/>
              </a:spcAft>
              <a:buClr>
                <a:schemeClr val="dk1"/>
              </a:buClr>
              <a:buSzPts val="1800"/>
              <a:buChar char="•"/>
              <a:defRPr sz="1800"/>
            </a:lvl7pPr>
            <a:lvl8pPr marL="3657600" lvl="7" indent="-342900" algn="l">
              <a:lnSpc>
                <a:spcPct val="100000"/>
              </a:lnSpc>
              <a:spcBef>
                <a:spcPts val="360"/>
              </a:spcBef>
              <a:spcAft>
                <a:spcPts val="0"/>
              </a:spcAft>
              <a:buClr>
                <a:schemeClr val="dk1"/>
              </a:buClr>
              <a:buSzPts val="1800"/>
              <a:buChar char="•"/>
              <a:defRPr sz="1800"/>
            </a:lvl8pPr>
            <a:lvl9pPr marL="4114800" lvl="8" indent="-342900" algn="l">
              <a:lnSpc>
                <a:spcPct val="100000"/>
              </a:lnSpc>
              <a:spcBef>
                <a:spcPts val="360"/>
              </a:spcBef>
              <a:spcAft>
                <a:spcPts val="0"/>
              </a:spcAft>
              <a:buClr>
                <a:schemeClr val="dk1"/>
              </a:buClr>
              <a:buSzPts val="1800"/>
              <a:buChar char="•"/>
              <a:defRPr sz="1800"/>
            </a:lvl9pPr>
          </a:lstStyle>
          <a:p>
            <a:endParaRPr/>
          </a:p>
        </p:txBody>
      </p:sp>
      <p:sp>
        <p:nvSpPr>
          <p:cNvPr id="39" name="Google Shape;39;p8"/>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0" name="Google Shape;40;p8"/>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1" name="Google Shape;41;p8"/>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2"/>
        <p:cNvGrpSpPr/>
        <p:nvPr/>
      </p:nvGrpSpPr>
      <p:grpSpPr>
        <a:xfrm>
          <a:off x="0" y="0"/>
          <a:ext cx="0" cy="0"/>
          <a:chOff x="0" y="0"/>
          <a:chExt cx="0" cy="0"/>
        </a:xfrm>
      </p:grpSpPr>
      <p:sp>
        <p:nvSpPr>
          <p:cNvPr id="43" name="Google Shape;43;p9"/>
          <p:cNvSpPr txBox="1">
            <a:spLocks noGrp="1"/>
          </p:cNvSpPr>
          <p:nvPr>
            <p:ph type="title"/>
          </p:nvPr>
        </p:nvSpPr>
        <p:spPr>
          <a:xfrm>
            <a:off x="457200" y="914400"/>
            <a:ext cx="8229600" cy="114300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44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4" name="Google Shape;44;p9"/>
          <p:cNvSpPr txBox="1">
            <a:spLocks noGrp="1"/>
          </p:cNvSpPr>
          <p:nvPr>
            <p:ph type="body" idx="1"/>
          </p:nvPr>
        </p:nvSpPr>
        <p:spPr>
          <a:xfrm>
            <a:off x="457200" y="1535113"/>
            <a:ext cx="4040188" cy="639762"/>
          </a:xfrm>
          <a:prstGeom prst="rect">
            <a:avLst/>
          </a:prstGeom>
          <a:noFill/>
          <a:ln>
            <a:noFill/>
          </a:ln>
        </p:spPr>
        <p:txBody>
          <a:bodyPr spcFirstLastPara="1" wrap="square" lIns="91425" tIns="45700" rIns="91425" bIns="45700" anchor="b" anchorCtr="0">
            <a:normAutofit/>
          </a:bodyPr>
          <a:lstStyle>
            <a:lvl1pPr marL="457200" lvl="0" indent="-228600" algn="l">
              <a:lnSpc>
                <a:spcPct val="100000"/>
              </a:lnSpc>
              <a:spcBef>
                <a:spcPts val="480"/>
              </a:spcBef>
              <a:spcAft>
                <a:spcPts val="0"/>
              </a:spcAft>
              <a:buClr>
                <a:schemeClr val="dk1"/>
              </a:buClr>
              <a:buSzPts val="2400"/>
              <a:buNone/>
              <a:defRPr sz="2400" b="1"/>
            </a:lvl1pPr>
            <a:lvl2pPr marL="914400" lvl="1" indent="-228600" algn="l">
              <a:lnSpc>
                <a:spcPct val="100000"/>
              </a:lnSpc>
              <a:spcBef>
                <a:spcPts val="400"/>
              </a:spcBef>
              <a:spcAft>
                <a:spcPts val="0"/>
              </a:spcAft>
              <a:buClr>
                <a:schemeClr val="dk1"/>
              </a:buClr>
              <a:buSzPts val="2000"/>
              <a:buNone/>
              <a:defRPr sz="2000" b="1"/>
            </a:lvl2pPr>
            <a:lvl3pPr marL="1371600" lvl="2" indent="-228600" algn="l">
              <a:lnSpc>
                <a:spcPct val="100000"/>
              </a:lnSpc>
              <a:spcBef>
                <a:spcPts val="360"/>
              </a:spcBef>
              <a:spcAft>
                <a:spcPts val="0"/>
              </a:spcAft>
              <a:buClr>
                <a:schemeClr val="dk1"/>
              </a:buClr>
              <a:buSzPts val="1800"/>
              <a:buNone/>
              <a:defRPr sz="1800" b="1"/>
            </a:lvl3pPr>
            <a:lvl4pPr marL="1828800" lvl="3" indent="-228600" algn="l">
              <a:lnSpc>
                <a:spcPct val="100000"/>
              </a:lnSpc>
              <a:spcBef>
                <a:spcPts val="320"/>
              </a:spcBef>
              <a:spcAft>
                <a:spcPts val="0"/>
              </a:spcAft>
              <a:buClr>
                <a:schemeClr val="dk1"/>
              </a:buClr>
              <a:buSzPts val="1600"/>
              <a:buNone/>
              <a:defRPr sz="1600" b="1"/>
            </a:lvl4pPr>
            <a:lvl5pPr marL="2286000" lvl="4" indent="-228600" algn="l">
              <a:lnSpc>
                <a:spcPct val="100000"/>
              </a:lnSpc>
              <a:spcBef>
                <a:spcPts val="320"/>
              </a:spcBef>
              <a:spcAft>
                <a:spcPts val="0"/>
              </a:spcAft>
              <a:buClr>
                <a:schemeClr val="dk1"/>
              </a:buClr>
              <a:buSzPts val="1600"/>
              <a:buNone/>
              <a:defRPr sz="1600" b="1"/>
            </a:lvl5pPr>
            <a:lvl6pPr marL="2743200" lvl="5" indent="-228600" algn="l">
              <a:lnSpc>
                <a:spcPct val="100000"/>
              </a:lnSpc>
              <a:spcBef>
                <a:spcPts val="320"/>
              </a:spcBef>
              <a:spcAft>
                <a:spcPts val="0"/>
              </a:spcAft>
              <a:buClr>
                <a:schemeClr val="dk1"/>
              </a:buClr>
              <a:buSzPts val="1600"/>
              <a:buNone/>
              <a:defRPr sz="1600" b="1"/>
            </a:lvl6pPr>
            <a:lvl7pPr marL="3200400" lvl="6" indent="-228600" algn="l">
              <a:lnSpc>
                <a:spcPct val="100000"/>
              </a:lnSpc>
              <a:spcBef>
                <a:spcPts val="320"/>
              </a:spcBef>
              <a:spcAft>
                <a:spcPts val="0"/>
              </a:spcAft>
              <a:buClr>
                <a:schemeClr val="dk1"/>
              </a:buClr>
              <a:buSzPts val="1600"/>
              <a:buNone/>
              <a:defRPr sz="1600" b="1"/>
            </a:lvl7pPr>
            <a:lvl8pPr marL="3657600" lvl="7" indent="-228600" algn="l">
              <a:lnSpc>
                <a:spcPct val="100000"/>
              </a:lnSpc>
              <a:spcBef>
                <a:spcPts val="320"/>
              </a:spcBef>
              <a:spcAft>
                <a:spcPts val="0"/>
              </a:spcAft>
              <a:buClr>
                <a:schemeClr val="dk1"/>
              </a:buClr>
              <a:buSzPts val="1600"/>
              <a:buNone/>
              <a:defRPr sz="1600" b="1"/>
            </a:lvl8pPr>
            <a:lvl9pPr marL="4114800" lvl="8" indent="-228600" algn="l">
              <a:lnSpc>
                <a:spcPct val="100000"/>
              </a:lnSpc>
              <a:spcBef>
                <a:spcPts val="320"/>
              </a:spcBef>
              <a:spcAft>
                <a:spcPts val="0"/>
              </a:spcAft>
              <a:buClr>
                <a:schemeClr val="dk1"/>
              </a:buClr>
              <a:buSzPts val="1600"/>
              <a:buNone/>
              <a:defRPr sz="1600" b="1"/>
            </a:lvl9pPr>
          </a:lstStyle>
          <a:p>
            <a:endParaRPr/>
          </a:p>
        </p:txBody>
      </p:sp>
      <p:sp>
        <p:nvSpPr>
          <p:cNvPr id="45" name="Google Shape;45;p9"/>
          <p:cNvSpPr txBox="1">
            <a:spLocks noGrp="1"/>
          </p:cNvSpPr>
          <p:nvPr>
            <p:ph type="body" idx="2"/>
          </p:nvPr>
        </p:nvSpPr>
        <p:spPr>
          <a:xfrm>
            <a:off x="457200" y="2174875"/>
            <a:ext cx="4040188" cy="3951288"/>
          </a:xfrm>
          <a:prstGeom prst="rect">
            <a:avLst/>
          </a:prstGeom>
          <a:noFill/>
          <a:ln>
            <a:noFill/>
          </a:ln>
        </p:spPr>
        <p:txBody>
          <a:bodyPr spcFirstLastPara="1" wrap="square" lIns="91425" tIns="45700" rIns="91425" bIns="45700" anchor="t" anchorCtr="0">
            <a:normAutofit/>
          </a:bodyPr>
          <a:lstStyle>
            <a:lvl1pPr marL="457200" lvl="0" indent="-381000" algn="l">
              <a:lnSpc>
                <a:spcPct val="100000"/>
              </a:lnSpc>
              <a:spcBef>
                <a:spcPts val="480"/>
              </a:spcBef>
              <a:spcAft>
                <a:spcPts val="0"/>
              </a:spcAft>
              <a:buClr>
                <a:schemeClr val="dk1"/>
              </a:buClr>
              <a:buSzPts val="2400"/>
              <a:buChar char="•"/>
              <a:defRPr sz="2400"/>
            </a:lvl1pPr>
            <a:lvl2pPr marL="914400" lvl="1" indent="-355600" algn="l">
              <a:lnSpc>
                <a:spcPct val="100000"/>
              </a:lnSpc>
              <a:spcBef>
                <a:spcPts val="400"/>
              </a:spcBef>
              <a:spcAft>
                <a:spcPts val="0"/>
              </a:spcAft>
              <a:buClr>
                <a:schemeClr val="dk1"/>
              </a:buClr>
              <a:buSzPts val="2000"/>
              <a:buChar char="–"/>
              <a:defRPr sz="2000"/>
            </a:lvl2pPr>
            <a:lvl3pPr marL="1371600" lvl="2" indent="-342900" algn="l">
              <a:lnSpc>
                <a:spcPct val="100000"/>
              </a:lnSpc>
              <a:spcBef>
                <a:spcPts val="360"/>
              </a:spcBef>
              <a:spcAft>
                <a:spcPts val="0"/>
              </a:spcAft>
              <a:buClr>
                <a:schemeClr val="dk1"/>
              </a:buClr>
              <a:buSzPts val="1800"/>
              <a:buChar char="•"/>
              <a:defRPr sz="1800"/>
            </a:lvl3pPr>
            <a:lvl4pPr marL="1828800" lvl="3" indent="-330200" algn="l">
              <a:lnSpc>
                <a:spcPct val="100000"/>
              </a:lnSpc>
              <a:spcBef>
                <a:spcPts val="320"/>
              </a:spcBef>
              <a:spcAft>
                <a:spcPts val="0"/>
              </a:spcAft>
              <a:buClr>
                <a:schemeClr val="dk1"/>
              </a:buClr>
              <a:buSzPts val="1600"/>
              <a:buChar char="–"/>
              <a:defRPr sz="1600"/>
            </a:lvl4pPr>
            <a:lvl5pPr marL="2286000" lvl="4" indent="-330200" algn="l">
              <a:lnSpc>
                <a:spcPct val="100000"/>
              </a:lnSpc>
              <a:spcBef>
                <a:spcPts val="320"/>
              </a:spcBef>
              <a:spcAft>
                <a:spcPts val="0"/>
              </a:spcAft>
              <a:buClr>
                <a:schemeClr val="dk1"/>
              </a:buClr>
              <a:buSzPts val="1600"/>
              <a:buChar char="»"/>
              <a:defRPr sz="1600"/>
            </a:lvl5pPr>
            <a:lvl6pPr marL="2743200" lvl="5" indent="-330200" algn="l">
              <a:lnSpc>
                <a:spcPct val="100000"/>
              </a:lnSpc>
              <a:spcBef>
                <a:spcPts val="320"/>
              </a:spcBef>
              <a:spcAft>
                <a:spcPts val="0"/>
              </a:spcAft>
              <a:buClr>
                <a:schemeClr val="dk1"/>
              </a:buClr>
              <a:buSzPts val="1600"/>
              <a:buChar char="•"/>
              <a:defRPr sz="1600"/>
            </a:lvl6pPr>
            <a:lvl7pPr marL="3200400" lvl="6" indent="-330200" algn="l">
              <a:lnSpc>
                <a:spcPct val="100000"/>
              </a:lnSpc>
              <a:spcBef>
                <a:spcPts val="320"/>
              </a:spcBef>
              <a:spcAft>
                <a:spcPts val="0"/>
              </a:spcAft>
              <a:buClr>
                <a:schemeClr val="dk1"/>
              </a:buClr>
              <a:buSzPts val="1600"/>
              <a:buChar char="•"/>
              <a:defRPr sz="1600"/>
            </a:lvl7pPr>
            <a:lvl8pPr marL="3657600" lvl="7" indent="-330200" algn="l">
              <a:lnSpc>
                <a:spcPct val="100000"/>
              </a:lnSpc>
              <a:spcBef>
                <a:spcPts val="320"/>
              </a:spcBef>
              <a:spcAft>
                <a:spcPts val="0"/>
              </a:spcAft>
              <a:buClr>
                <a:schemeClr val="dk1"/>
              </a:buClr>
              <a:buSzPts val="1600"/>
              <a:buChar char="•"/>
              <a:defRPr sz="1600"/>
            </a:lvl8pPr>
            <a:lvl9pPr marL="4114800" lvl="8" indent="-330200" algn="l">
              <a:lnSpc>
                <a:spcPct val="100000"/>
              </a:lnSpc>
              <a:spcBef>
                <a:spcPts val="320"/>
              </a:spcBef>
              <a:spcAft>
                <a:spcPts val="0"/>
              </a:spcAft>
              <a:buClr>
                <a:schemeClr val="dk1"/>
              </a:buClr>
              <a:buSzPts val="1600"/>
              <a:buChar char="•"/>
              <a:defRPr sz="1600"/>
            </a:lvl9pPr>
          </a:lstStyle>
          <a:p>
            <a:endParaRPr/>
          </a:p>
        </p:txBody>
      </p:sp>
      <p:sp>
        <p:nvSpPr>
          <p:cNvPr id="46" name="Google Shape;46;p9"/>
          <p:cNvSpPr txBox="1">
            <a:spLocks noGrp="1"/>
          </p:cNvSpPr>
          <p:nvPr>
            <p:ph type="body" idx="3"/>
          </p:nvPr>
        </p:nvSpPr>
        <p:spPr>
          <a:xfrm>
            <a:off x="4645025" y="1535113"/>
            <a:ext cx="4041775" cy="639762"/>
          </a:xfrm>
          <a:prstGeom prst="rect">
            <a:avLst/>
          </a:prstGeom>
          <a:noFill/>
          <a:ln>
            <a:noFill/>
          </a:ln>
        </p:spPr>
        <p:txBody>
          <a:bodyPr spcFirstLastPara="1" wrap="square" lIns="91425" tIns="45700" rIns="91425" bIns="45700" anchor="b" anchorCtr="0">
            <a:normAutofit/>
          </a:bodyPr>
          <a:lstStyle>
            <a:lvl1pPr marL="457200" lvl="0" indent="-228600" algn="l">
              <a:lnSpc>
                <a:spcPct val="100000"/>
              </a:lnSpc>
              <a:spcBef>
                <a:spcPts val="480"/>
              </a:spcBef>
              <a:spcAft>
                <a:spcPts val="0"/>
              </a:spcAft>
              <a:buClr>
                <a:schemeClr val="dk1"/>
              </a:buClr>
              <a:buSzPts val="2400"/>
              <a:buNone/>
              <a:defRPr sz="2400" b="1"/>
            </a:lvl1pPr>
            <a:lvl2pPr marL="914400" lvl="1" indent="-228600" algn="l">
              <a:lnSpc>
                <a:spcPct val="100000"/>
              </a:lnSpc>
              <a:spcBef>
                <a:spcPts val="400"/>
              </a:spcBef>
              <a:spcAft>
                <a:spcPts val="0"/>
              </a:spcAft>
              <a:buClr>
                <a:schemeClr val="dk1"/>
              </a:buClr>
              <a:buSzPts val="2000"/>
              <a:buNone/>
              <a:defRPr sz="2000" b="1"/>
            </a:lvl2pPr>
            <a:lvl3pPr marL="1371600" lvl="2" indent="-228600" algn="l">
              <a:lnSpc>
                <a:spcPct val="100000"/>
              </a:lnSpc>
              <a:spcBef>
                <a:spcPts val="360"/>
              </a:spcBef>
              <a:spcAft>
                <a:spcPts val="0"/>
              </a:spcAft>
              <a:buClr>
                <a:schemeClr val="dk1"/>
              </a:buClr>
              <a:buSzPts val="1800"/>
              <a:buNone/>
              <a:defRPr sz="1800" b="1"/>
            </a:lvl3pPr>
            <a:lvl4pPr marL="1828800" lvl="3" indent="-228600" algn="l">
              <a:lnSpc>
                <a:spcPct val="100000"/>
              </a:lnSpc>
              <a:spcBef>
                <a:spcPts val="320"/>
              </a:spcBef>
              <a:spcAft>
                <a:spcPts val="0"/>
              </a:spcAft>
              <a:buClr>
                <a:schemeClr val="dk1"/>
              </a:buClr>
              <a:buSzPts val="1600"/>
              <a:buNone/>
              <a:defRPr sz="1600" b="1"/>
            </a:lvl4pPr>
            <a:lvl5pPr marL="2286000" lvl="4" indent="-228600" algn="l">
              <a:lnSpc>
                <a:spcPct val="100000"/>
              </a:lnSpc>
              <a:spcBef>
                <a:spcPts val="320"/>
              </a:spcBef>
              <a:spcAft>
                <a:spcPts val="0"/>
              </a:spcAft>
              <a:buClr>
                <a:schemeClr val="dk1"/>
              </a:buClr>
              <a:buSzPts val="1600"/>
              <a:buNone/>
              <a:defRPr sz="1600" b="1"/>
            </a:lvl5pPr>
            <a:lvl6pPr marL="2743200" lvl="5" indent="-228600" algn="l">
              <a:lnSpc>
                <a:spcPct val="100000"/>
              </a:lnSpc>
              <a:spcBef>
                <a:spcPts val="320"/>
              </a:spcBef>
              <a:spcAft>
                <a:spcPts val="0"/>
              </a:spcAft>
              <a:buClr>
                <a:schemeClr val="dk1"/>
              </a:buClr>
              <a:buSzPts val="1600"/>
              <a:buNone/>
              <a:defRPr sz="1600" b="1"/>
            </a:lvl6pPr>
            <a:lvl7pPr marL="3200400" lvl="6" indent="-228600" algn="l">
              <a:lnSpc>
                <a:spcPct val="100000"/>
              </a:lnSpc>
              <a:spcBef>
                <a:spcPts val="320"/>
              </a:spcBef>
              <a:spcAft>
                <a:spcPts val="0"/>
              </a:spcAft>
              <a:buClr>
                <a:schemeClr val="dk1"/>
              </a:buClr>
              <a:buSzPts val="1600"/>
              <a:buNone/>
              <a:defRPr sz="1600" b="1"/>
            </a:lvl7pPr>
            <a:lvl8pPr marL="3657600" lvl="7" indent="-228600" algn="l">
              <a:lnSpc>
                <a:spcPct val="100000"/>
              </a:lnSpc>
              <a:spcBef>
                <a:spcPts val="320"/>
              </a:spcBef>
              <a:spcAft>
                <a:spcPts val="0"/>
              </a:spcAft>
              <a:buClr>
                <a:schemeClr val="dk1"/>
              </a:buClr>
              <a:buSzPts val="1600"/>
              <a:buNone/>
              <a:defRPr sz="1600" b="1"/>
            </a:lvl8pPr>
            <a:lvl9pPr marL="4114800" lvl="8" indent="-228600" algn="l">
              <a:lnSpc>
                <a:spcPct val="100000"/>
              </a:lnSpc>
              <a:spcBef>
                <a:spcPts val="320"/>
              </a:spcBef>
              <a:spcAft>
                <a:spcPts val="0"/>
              </a:spcAft>
              <a:buClr>
                <a:schemeClr val="dk1"/>
              </a:buClr>
              <a:buSzPts val="1600"/>
              <a:buNone/>
              <a:defRPr sz="1600" b="1"/>
            </a:lvl9pPr>
          </a:lstStyle>
          <a:p>
            <a:endParaRPr/>
          </a:p>
        </p:txBody>
      </p:sp>
      <p:sp>
        <p:nvSpPr>
          <p:cNvPr id="47" name="Google Shape;47;p9"/>
          <p:cNvSpPr txBox="1">
            <a:spLocks noGrp="1"/>
          </p:cNvSpPr>
          <p:nvPr>
            <p:ph type="body" idx="4"/>
          </p:nvPr>
        </p:nvSpPr>
        <p:spPr>
          <a:xfrm>
            <a:off x="4645025" y="2174875"/>
            <a:ext cx="4041775" cy="3951288"/>
          </a:xfrm>
          <a:prstGeom prst="rect">
            <a:avLst/>
          </a:prstGeom>
          <a:noFill/>
          <a:ln>
            <a:noFill/>
          </a:ln>
        </p:spPr>
        <p:txBody>
          <a:bodyPr spcFirstLastPara="1" wrap="square" lIns="91425" tIns="45700" rIns="91425" bIns="45700" anchor="t" anchorCtr="0">
            <a:normAutofit/>
          </a:bodyPr>
          <a:lstStyle>
            <a:lvl1pPr marL="457200" lvl="0" indent="-381000" algn="l">
              <a:lnSpc>
                <a:spcPct val="100000"/>
              </a:lnSpc>
              <a:spcBef>
                <a:spcPts val="480"/>
              </a:spcBef>
              <a:spcAft>
                <a:spcPts val="0"/>
              </a:spcAft>
              <a:buClr>
                <a:schemeClr val="dk1"/>
              </a:buClr>
              <a:buSzPts val="2400"/>
              <a:buChar char="•"/>
              <a:defRPr sz="2400"/>
            </a:lvl1pPr>
            <a:lvl2pPr marL="914400" lvl="1" indent="-355600" algn="l">
              <a:lnSpc>
                <a:spcPct val="100000"/>
              </a:lnSpc>
              <a:spcBef>
                <a:spcPts val="400"/>
              </a:spcBef>
              <a:spcAft>
                <a:spcPts val="0"/>
              </a:spcAft>
              <a:buClr>
                <a:schemeClr val="dk1"/>
              </a:buClr>
              <a:buSzPts val="2000"/>
              <a:buChar char="–"/>
              <a:defRPr sz="2000"/>
            </a:lvl2pPr>
            <a:lvl3pPr marL="1371600" lvl="2" indent="-342900" algn="l">
              <a:lnSpc>
                <a:spcPct val="100000"/>
              </a:lnSpc>
              <a:spcBef>
                <a:spcPts val="360"/>
              </a:spcBef>
              <a:spcAft>
                <a:spcPts val="0"/>
              </a:spcAft>
              <a:buClr>
                <a:schemeClr val="dk1"/>
              </a:buClr>
              <a:buSzPts val="1800"/>
              <a:buChar char="•"/>
              <a:defRPr sz="1800"/>
            </a:lvl3pPr>
            <a:lvl4pPr marL="1828800" lvl="3" indent="-330200" algn="l">
              <a:lnSpc>
                <a:spcPct val="100000"/>
              </a:lnSpc>
              <a:spcBef>
                <a:spcPts val="320"/>
              </a:spcBef>
              <a:spcAft>
                <a:spcPts val="0"/>
              </a:spcAft>
              <a:buClr>
                <a:schemeClr val="dk1"/>
              </a:buClr>
              <a:buSzPts val="1600"/>
              <a:buChar char="–"/>
              <a:defRPr sz="1600"/>
            </a:lvl4pPr>
            <a:lvl5pPr marL="2286000" lvl="4" indent="-330200" algn="l">
              <a:lnSpc>
                <a:spcPct val="100000"/>
              </a:lnSpc>
              <a:spcBef>
                <a:spcPts val="320"/>
              </a:spcBef>
              <a:spcAft>
                <a:spcPts val="0"/>
              </a:spcAft>
              <a:buClr>
                <a:schemeClr val="dk1"/>
              </a:buClr>
              <a:buSzPts val="1600"/>
              <a:buChar char="»"/>
              <a:defRPr sz="1600"/>
            </a:lvl5pPr>
            <a:lvl6pPr marL="2743200" lvl="5" indent="-330200" algn="l">
              <a:lnSpc>
                <a:spcPct val="100000"/>
              </a:lnSpc>
              <a:spcBef>
                <a:spcPts val="320"/>
              </a:spcBef>
              <a:spcAft>
                <a:spcPts val="0"/>
              </a:spcAft>
              <a:buClr>
                <a:schemeClr val="dk1"/>
              </a:buClr>
              <a:buSzPts val="1600"/>
              <a:buChar char="•"/>
              <a:defRPr sz="1600"/>
            </a:lvl6pPr>
            <a:lvl7pPr marL="3200400" lvl="6" indent="-330200" algn="l">
              <a:lnSpc>
                <a:spcPct val="100000"/>
              </a:lnSpc>
              <a:spcBef>
                <a:spcPts val="320"/>
              </a:spcBef>
              <a:spcAft>
                <a:spcPts val="0"/>
              </a:spcAft>
              <a:buClr>
                <a:schemeClr val="dk1"/>
              </a:buClr>
              <a:buSzPts val="1600"/>
              <a:buChar char="•"/>
              <a:defRPr sz="1600"/>
            </a:lvl7pPr>
            <a:lvl8pPr marL="3657600" lvl="7" indent="-330200" algn="l">
              <a:lnSpc>
                <a:spcPct val="100000"/>
              </a:lnSpc>
              <a:spcBef>
                <a:spcPts val="320"/>
              </a:spcBef>
              <a:spcAft>
                <a:spcPts val="0"/>
              </a:spcAft>
              <a:buClr>
                <a:schemeClr val="dk1"/>
              </a:buClr>
              <a:buSzPts val="1600"/>
              <a:buChar char="•"/>
              <a:defRPr sz="1600"/>
            </a:lvl8pPr>
            <a:lvl9pPr marL="4114800" lvl="8" indent="-330200" algn="l">
              <a:lnSpc>
                <a:spcPct val="100000"/>
              </a:lnSpc>
              <a:spcBef>
                <a:spcPts val="320"/>
              </a:spcBef>
              <a:spcAft>
                <a:spcPts val="0"/>
              </a:spcAft>
              <a:buClr>
                <a:schemeClr val="dk1"/>
              </a:buClr>
              <a:buSzPts val="1600"/>
              <a:buChar char="•"/>
              <a:defRPr sz="1600"/>
            </a:lvl9pPr>
          </a:lstStyle>
          <a:p>
            <a:endParaRPr/>
          </a:p>
        </p:txBody>
      </p:sp>
      <p:sp>
        <p:nvSpPr>
          <p:cNvPr id="48" name="Google Shape;48;p9"/>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9" name="Google Shape;49;p9"/>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0" name="Google Shape;50;p9"/>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51"/>
        <p:cNvGrpSpPr/>
        <p:nvPr/>
      </p:nvGrpSpPr>
      <p:grpSpPr>
        <a:xfrm>
          <a:off x="0" y="0"/>
          <a:ext cx="0" cy="0"/>
          <a:chOff x="0" y="0"/>
          <a:chExt cx="0" cy="0"/>
        </a:xfrm>
      </p:grpSpPr>
      <p:sp>
        <p:nvSpPr>
          <p:cNvPr id="52" name="Google Shape;52;p10"/>
          <p:cNvSpPr txBox="1">
            <a:spLocks noGrp="1"/>
          </p:cNvSpPr>
          <p:nvPr>
            <p:ph type="title"/>
          </p:nvPr>
        </p:nvSpPr>
        <p:spPr>
          <a:xfrm>
            <a:off x="457200" y="914400"/>
            <a:ext cx="8229600" cy="114300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10"/>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4" name="Google Shape;54;p10"/>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5" name="Google Shape;55;p10"/>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6"/>
        <p:cNvGrpSpPr/>
        <p:nvPr/>
      </p:nvGrpSpPr>
      <p:grpSpPr>
        <a:xfrm>
          <a:off x="0" y="0"/>
          <a:ext cx="0" cy="0"/>
          <a:chOff x="0" y="0"/>
          <a:chExt cx="0" cy="0"/>
        </a:xfrm>
      </p:grpSpPr>
      <p:sp>
        <p:nvSpPr>
          <p:cNvPr id="57" name="Google Shape;57;p11"/>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8" name="Google Shape;58;p11"/>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9" name="Google Shape;59;p11"/>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60"/>
        <p:cNvGrpSpPr/>
        <p:nvPr/>
      </p:nvGrpSpPr>
      <p:grpSpPr>
        <a:xfrm>
          <a:off x="0" y="0"/>
          <a:ext cx="0" cy="0"/>
          <a:chOff x="0" y="0"/>
          <a:chExt cx="0" cy="0"/>
        </a:xfrm>
      </p:grpSpPr>
      <p:sp>
        <p:nvSpPr>
          <p:cNvPr id="61" name="Google Shape;61;p12"/>
          <p:cNvSpPr txBox="1">
            <a:spLocks noGrp="1"/>
          </p:cNvSpPr>
          <p:nvPr>
            <p:ph type="title"/>
          </p:nvPr>
        </p:nvSpPr>
        <p:spPr>
          <a:xfrm>
            <a:off x="457200" y="273050"/>
            <a:ext cx="3008313" cy="1162050"/>
          </a:xfrm>
          <a:prstGeom prst="rect">
            <a:avLst/>
          </a:prstGeom>
          <a:noFill/>
          <a:ln>
            <a:noFill/>
          </a:ln>
        </p:spPr>
        <p:txBody>
          <a:bodyPr spcFirstLastPara="1" wrap="square" lIns="91425" tIns="45700" rIns="91425" bIns="45700" anchor="b" anchorCtr="0">
            <a:normAutofit/>
          </a:bodyPr>
          <a:lstStyle>
            <a:lvl1pPr lvl="0" algn="l">
              <a:lnSpc>
                <a:spcPct val="100000"/>
              </a:lnSpc>
              <a:spcBef>
                <a:spcPts val="0"/>
              </a:spcBef>
              <a:spcAft>
                <a:spcPts val="0"/>
              </a:spcAft>
              <a:buClr>
                <a:schemeClr val="dk1"/>
              </a:buClr>
              <a:buSzPts val="2000"/>
              <a:buFont typeface="Calibri"/>
              <a:buNone/>
              <a:defRPr sz="2000" b="1"/>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2" name="Google Shape;62;p12"/>
          <p:cNvSpPr txBox="1">
            <a:spLocks noGrp="1"/>
          </p:cNvSpPr>
          <p:nvPr>
            <p:ph type="body" idx="1"/>
          </p:nvPr>
        </p:nvSpPr>
        <p:spPr>
          <a:xfrm>
            <a:off x="3575050" y="273050"/>
            <a:ext cx="5111750" cy="5853113"/>
          </a:xfrm>
          <a:prstGeom prst="rect">
            <a:avLst/>
          </a:prstGeom>
          <a:noFill/>
          <a:ln>
            <a:noFill/>
          </a:ln>
        </p:spPr>
        <p:txBody>
          <a:bodyPr spcFirstLastPara="1" wrap="square" lIns="91425" tIns="45700" rIns="91425" bIns="45700" anchor="t" anchorCtr="0">
            <a:normAutofit/>
          </a:bodyPr>
          <a:lstStyle>
            <a:lvl1pPr marL="457200" lvl="0" indent="-431800" algn="l">
              <a:lnSpc>
                <a:spcPct val="100000"/>
              </a:lnSpc>
              <a:spcBef>
                <a:spcPts val="640"/>
              </a:spcBef>
              <a:spcAft>
                <a:spcPts val="0"/>
              </a:spcAft>
              <a:buClr>
                <a:schemeClr val="dk1"/>
              </a:buClr>
              <a:buSzPts val="3200"/>
              <a:buChar char="•"/>
              <a:defRPr sz="3200"/>
            </a:lvl1pPr>
            <a:lvl2pPr marL="914400" lvl="1" indent="-406400" algn="l">
              <a:lnSpc>
                <a:spcPct val="100000"/>
              </a:lnSpc>
              <a:spcBef>
                <a:spcPts val="560"/>
              </a:spcBef>
              <a:spcAft>
                <a:spcPts val="0"/>
              </a:spcAft>
              <a:buClr>
                <a:schemeClr val="dk1"/>
              </a:buClr>
              <a:buSzPts val="2800"/>
              <a:buChar char="–"/>
              <a:defRPr sz="2800"/>
            </a:lvl2pPr>
            <a:lvl3pPr marL="1371600" lvl="2" indent="-381000" algn="l">
              <a:lnSpc>
                <a:spcPct val="100000"/>
              </a:lnSpc>
              <a:spcBef>
                <a:spcPts val="480"/>
              </a:spcBef>
              <a:spcAft>
                <a:spcPts val="0"/>
              </a:spcAft>
              <a:buClr>
                <a:schemeClr val="dk1"/>
              </a:buClr>
              <a:buSzPts val="2400"/>
              <a:buChar char="•"/>
              <a:defRPr sz="2400"/>
            </a:lvl3pPr>
            <a:lvl4pPr marL="1828800" lvl="3" indent="-355600" algn="l">
              <a:lnSpc>
                <a:spcPct val="100000"/>
              </a:lnSpc>
              <a:spcBef>
                <a:spcPts val="400"/>
              </a:spcBef>
              <a:spcAft>
                <a:spcPts val="0"/>
              </a:spcAft>
              <a:buClr>
                <a:schemeClr val="dk1"/>
              </a:buClr>
              <a:buSzPts val="2000"/>
              <a:buChar char="–"/>
              <a:defRPr sz="2000"/>
            </a:lvl4pPr>
            <a:lvl5pPr marL="2286000" lvl="4" indent="-355600" algn="l">
              <a:lnSpc>
                <a:spcPct val="100000"/>
              </a:lnSpc>
              <a:spcBef>
                <a:spcPts val="400"/>
              </a:spcBef>
              <a:spcAft>
                <a:spcPts val="0"/>
              </a:spcAft>
              <a:buClr>
                <a:schemeClr val="dk1"/>
              </a:buClr>
              <a:buSzPts val="2000"/>
              <a:buChar char="»"/>
              <a:defRPr sz="2000"/>
            </a:lvl5pPr>
            <a:lvl6pPr marL="2743200" lvl="5" indent="-355600" algn="l">
              <a:lnSpc>
                <a:spcPct val="100000"/>
              </a:lnSpc>
              <a:spcBef>
                <a:spcPts val="400"/>
              </a:spcBef>
              <a:spcAft>
                <a:spcPts val="0"/>
              </a:spcAft>
              <a:buClr>
                <a:schemeClr val="dk1"/>
              </a:buClr>
              <a:buSzPts val="2000"/>
              <a:buChar char="•"/>
              <a:defRPr sz="2000"/>
            </a:lvl6pPr>
            <a:lvl7pPr marL="3200400" lvl="6" indent="-355600" algn="l">
              <a:lnSpc>
                <a:spcPct val="100000"/>
              </a:lnSpc>
              <a:spcBef>
                <a:spcPts val="400"/>
              </a:spcBef>
              <a:spcAft>
                <a:spcPts val="0"/>
              </a:spcAft>
              <a:buClr>
                <a:schemeClr val="dk1"/>
              </a:buClr>
              <a:buSzPts val="2000"/>
              <a:buChar char="•"/>
              <a:defRPr sz="2000"/>
            </a:lvl7pPr>
            <a:lvl8pPr marL="3657600" lvl="7" indent="-355600" algn="l">
              <a:lnSpc>
                <a:spcPct val="100000"/>
              </a:lnSpc>
              <a:spcBef>
                <a:spcPts val="400"/>
              </a:spcBef>
              <a:spcAft>
                <a:spcPts val="0"/>
              </a:spcAft>
              <a:buClr>
                <a:schemeClr val="dk1"/>
              </a:buClr>
              <a:buSzPts val="2000"/>
              <a:buChar char="•"/>
              <a:defRPr sz="2000"/>
            </a:lvl8pPr>
            <a:lvl9pPr marL="4114800" lvl="8" indent="-355600" algn="l">
              <a:lnSpc>
                <a:spcPct val="100000"/>
              </a:lnSpc>
              <a:spcBef>
                <a:spcPts val="400"/>
              </a:spcBef>
              <a:spcAft>
                <a:spcPts val="0"/>
              </a:spcAft>
              <a:buClr>
                <a:schemeClr val="dk1"/>
              </a:buClr>
              <a:buSzPts val="2000"/>
              <a:buChar char="•"/>
              <a:defRPr sz="2000"/>
            </a:lvl9pPr>
          </a:lstStyle>
          <a:p>
            <a:endParaRPr/>
          </a:p>
        </p:txBody>
      </p:sp>
      <p:sp>
        <p:nvSpPr>
          <p:cNvPr id="63" name="Google Shape;63;p12"/>
          <p:cNvSpPr txBox="1">
            <a:spLocks noGrp="1"/>
          </p:cNvSpPr>
          <p:nvPr>
            <p:ph type="body" idx="2"/>
          </p:nvPr>
        </p:nvSpPr>
        <p:spPr>
          <a:xfrm>
            <a:off x="457200" y="1435100"/>
            <a:ext cx="3008313" cy="4691063"/>
          </a:xfrm>
          <a:prstGeom prst="rect">
            <a:avLst/>
          </a:prstGeom>
          <a:noFill/>
          <a:ln>
            <a:noFill/>
          </a:ln>
        </p:spPr>
        <p:txBody>
          <a:bodyPr spcFirstLastPara="1" wrap="square" lIns="91425" tIns="45700" rIns="91425" bIns="45700" anchor="t" anchorCtr="0">
            <a:normAutofit/>
          </a:bodyPr>
          <a:lstStyle>
            <a:lvl1pPr marL="457200" lvl="0" indent="-228600" algn="l">
              <a:lnSpc>
                <a:spcPct val="100000"/>
              </a:lnSpc>
              <a:spcBef>
                <a:spcPts val="280"/>
              </a:spcBef>
              <a:spcAft>
                <a:spcPts val="0"/>
              </a:spcAft>
              <a:buClr>
                <a:schemeClr val="dk1"/>
              </a:buClr>
              <a:buSzPts val="1400"/>
              <a:buNone/>
              <a:defRPr sz="1400"/>
            </a:lvl1pPr>
            <a:lvl2pPr marL="914400" lvl="1" indent="-228600" algn="l">
              <a:lnSpc>
                <a:spcPct val="100000"/>
              </a:lnSpc>
              <a:spcBef>
                <a:spcPts val="240"/>
              </a:spcBef>
              <a:spcAft>
                <a:spcPts val="0"/>
              </a:spcAft>
              <a:buClr>
                <a:schemeClr val="dk1"/>
              </a:buClr>
              <a:buSzPts val="1200"/>
              <a:buNone/>
              <a:defRPr sz="1200"/>
            </a:lvl2pPr>
            <a:lvl3pPr marL="1371600" lvl="2" indent="-228600" algn="l">
              <a:lnSpc>
                <a:spcPct val="100000"/>
              </a:lnSpc>
              <a:spcBef>
                <a:spcPts val="200"/>
              </a:spcBef>
              <a:spcAft>
                <a:spcPts val="0"/>
              </a:spcAft>
              <a:buClr>
                <a:schemeClr val="dk1"/>
              </a:buClr>
              <a:buSzPts val="1000"/>
              <a:buNone/>
              <a:defRPr sz="1000"/>
            </a:lvl3pPr>
            <a:lvl4pPr marL="1828800" lvl="3" indent="-228600" algn="l">
              <a:lnSpc>
                <a:spcPct val="100000"/>
              </a:lnSpc>
              <a:spcBef>
                <a:spcPts val="180"/>
              </a:spcBef>
              <a:spcAft>
                <a:spcPts val="0"/>
              </a:spcAft>
              <a:buClr>
                <a:schemeClr val="dk1"/>
              </a:buClr>
              <a:buSzPts val="900"/>
              <a:buNone/>
              <a:defRPr sz="900"/>
            </a:lvl4pPr>
            <a:lvl5pPr marL="2286000" lvl="4" indent="-228600" algn="l">
              <a:lnSpc>
                <a:spcPct val="100000"/>
              </a:lnSpc>
              <a:spcBef>
                <a:spcPts val="180"/>
              </a:spcBef>
              <a:spcAft>
                <a:spcPts val="0"/>
              </a:spcAft>
              <a:buClr>
                <a:schemeClr val="dk1"/>
              </a:buClr>
              <a:buSzPts val="900"/>
              <a:buNone/>
              <a:defRPr sz="900"/>
            </a:lvl5pPr>
            <a:lvl6pPr marL="2743200" lvl="5" indent="-228600" algn="l">
              <a:lnSpc>
                <a:spcPct val="100000"/>
              </a:lnSpc>
              <a:spcBef>
                <a:spcPts val="180"/>
              </a:spcBef>
              <a:spcAft>
                <a:spcPts val="0"/>
              </a:spcAft>
              <a:buClr>
                <a:schemeClr val="dk1"/>
              </a:buClr>
              <a:buSzPts val="900"/>
              <a:buNone/>
              <a:defRPr sz="900"/>
            </a:lvl6pPr>
            <a:lvl7pPr marL="3200400" lvl="6" indent="-228600" algn="l">
              <a:lnSpc>
                <a:spcPct val="100000"/>
              </a:lnSpc>
              <a:spcBef>
                <a:spcPts val="180"/>
              </a:spcBef>
              <a:spcAft>
                <a:spcPts val="0"/>
              </a:spcAft>
              <a:buClr>
                <a:schemeClr val="dk1"/>
              </a:buClr>
              <a:buSzPts val="900"/>
              <a:buNone/>
              <a:defRPr sz="900"/>
            </a:lvl7pPr>
            <a:lvl8pPr marL="3657600" lvl="7" indent="-228600" algn="l">
              <a:lnSpc>
                <a:spcPct val="100000"/>
              </a:lnSpc>
              <a:spcBef>
                <a:spcPts val="180"/>
              </a:spcBef>
              <a:spcAft>
                <a:spcPts val="0"/>
              </a:spcAft>
              <a:buClr>
                <a:schemeClr val="dk1"/>
              </a:buClr>
              <a:buSzPts val="900"/>
              <a:buNone/>
              <a:defRPr sz="900"/>
            </a:lvl8pPr>
            <a:lvl9pPr marL="4114800" lvl="8" indent="-228600" algn="l">
              <a:lnSpc>
                <a:spcPct val="100000"/>
              </a:lnSpc>
              <a:spcBef>
                <a:spcPts val="180"/>
              </a:spcBef>
              <a:spcAft>
                <a:spcPts val="0"/>
              </a:spcAft>
              <a:buClr>
                <a:schemeClr val="dk1"/>
              </a:buClr>
              <a:buSzPts val="900"/>
              <a:buNone/>
              <a:defRPr sz="900"/>
            </a:lvl9pPr>
          </a:lstStyle>
          <a:p>
            <a:endParaRPr/>
          </a:p>
        </p:txBody>
      </p:sp>
      <p:sp>
        <p:nvSpPr>
          <p:cNvPr id="64" name="Google Shape;64;p12"/>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5" name="Google Shape;65;p12"/>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6" name="Google Shape;66;p1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7"/>
        <p:cNvGrpSpPr/>
        <p:nvPr/>
      </p:nvGrpSpPr>
      <p:grpSpPr>
        <a:xfrm>
          <a:off x="0" y="0"/>
          <a:ext cx="0" cy="0"/>
          <a:chOff x="0" y="0"/>
          <a:chExt cx="0" cy="0"/>
        </a:xfrm>
      </p:grpSpPr>
      <p:sp>
        <p:nvSpPr>
          <p:cNvPr id="68" name="Google Shape;68;p13"/>
          <p:cNvSpPr txBox="1">
            <a:spLocks noGrp="1"/>
          </p:cNvSpPr>
          <p:nvPr>
            <p:ph type="title"/>
          </p:nvPr>
        </p:nvSpPr>
        <p:spPr>
          <a:xfrm>
            <a:off x="1792288" y="4800600"/>
            <a:ext cx="5486400" cy="566738"/>
          </a:xfrm>
          <a:prstGeom prst="rect">
            <a:avLst/>
          </a:prstGeom>
          <a:noFill/>
          <a:ln>
            <a:noFill/>
          </a:ln>
        </p:spPr>
        <p:txBody>
          <a:bodyPr spcFirstLastPara="1" wrap="square" lIns="91425" tIns="45700" rIns="91425" bIns="45700" anchor="b" anchorCtr="0">
            <a:normAutofit/>
          </a:bodyPr>
          <a:lstStyle>
            <a:lvl1pPr lvl="0" algn="l">
              <a:lnSpc>
                <a:spcPct val="100000"/>
              </a:lnSpc>
              <a:spcBef>
                <a:spcPts val="0"/>
              </a:spcBef>
              <a:spcAft>
                <a:spcPts val="0"/>
              </a:spcAft>
              <a:buClr>
                <a:schemeClr val="dk1"/>
              </a:buClr>
              <a:buSzPts val="2000"/>
              <a:buFont typeface="Calibri"/>
              <a:buNone/>
              <a:defRPr sz="2000" b="1"/>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9" name="Google Shape;69;p13"/>
          <p:cNvSpPr>
            <a:spLocks noGrp="1"/>
          </p:cNvSpPr>
          <p:nvPr>
            <p:ph type="pic" idx="2"/>
          </p:nvPr>
        </p:nvSpPr>
        <p:spPr>
          <a:xfrm>
            <a:off x="1792288" y="612775"/>
            <a:ext cx="5486400" cy="4114800"/>
          </a:xfrm>
          <a:prstGeom prst="rect">
            <a:avLst/>
          </a:prstGeom>
          <a:noFill/>
          <a:ln>
            <a:noFill/>
          </a:ln>
        </p:spPr>
      </p:sp>
      <p:sp>
        <p:nvSpPr>
          <p:cNvPr id="70" name="Google Shape;70;p13"/>
          <p:cNvSpPr txBox="1">
            <a:spLocks noGrp="1"/>
          </p:cNvSpPr>
          <p:nvPr>
            <p:ph type="body" idx="1"/>
          </p:nvPr>
        </p:nvSpPr>
        <p:spPr>
          <a:xfrm>
            <a:off x="1792288" y="5367338"/>
            <a:ext cx="5486400" cy="804862"/>
          </a:xfrm>
          <a:prstGeom prst="rect">
            <a:avLst/>
          </a:prstGeom>
          <a:noFill/>
          <a:ln>
            <a:noFill/>
          </a:ln>
        </p:spPr>
        <p:txBody>
          <a:bodyPr spcFirstLastPara="1" wrap="square" lIns="91425" tIns="45700" rIns="91425" bIns="45700" anchor="t" anchorCtr="0">
            <a:normAutofit/>
          </a:bodyPr>
          <a:lstStyle>
            <a:lvl1pPr marL="457200" lvl="0" indent="-228600" algn="l">
              <a:lnSpc>
                <a:spcPct val="100000"/>
              </a:lnSpc>
              <a:spcBef>
                <a:spcPts val="280"/>
              </a:spcBef>
              <a:spcAft>
                <a:spcPts val="0"/>
              </a:spcAft>
              <a:buClr>
                <a:schemeClr val="dk1"/>
              </a:buClr>
              <a:buSzPts val="1400"/>
              <a:buNone/>
              <a:defRPr sz="1400"/>
            </a:lvl1pPr>
            <a:lvl2pPr marL="914400" lvl="1" indent="-228600" algn="l">
              <a:lnSpc>
                <a:spcPct val="100000"/>
              </a:lnSpc>
              <a:spcBef>
                <a:spcPts val="240"/>
              </a:spcBef>
              <a:spcAft>
                <a:spcPts val="0"/>
              </a:spcAft>
              <a:buClr>
                <a:schemeClr val="dk1"/>
              </a:buClr>
              <a:buSzPts val="1200"/>
              <a:buNone/>
              <a:defRPr sz="1200"/>
            </a:lvl2pPr>
            <a:lvl3pPr marL="1371600" lvl="2" indent="-228600" algn="l">
              <a:lnSpc>
                <a:spcPct val="100000"/>
              </a:lnSpc>
              <a:spcBef>
                <a:spcPts val="200"/>
              </a:spcBef>
              <a:spcAft>
                <a:spcPts val="0"/>
              </a:spcAft>
              <a:buClr>
                <a:schemeClr val="dk1"/>
              </a:buClr>
              <a:buSzPts val="1000"/>
              <a:buNone/>
              <a:defRPr sz="1000"/>
            </a:lvl3pPr>
            <a:lvl4pPr marL="1828800" lvl="3" indent="-228600" algn="l">
              <a:lnSpc>
                <a:spcPct val="100000"/>
              </a:lnSpc>
              <a:spcBef>
                <a:spcPts val="180"/>
              </a:spcBef>
              <a:spcAft>
                <a:spcPts val="0"/>
              </a:spcAft>
              <a:buClr>
                <a:schemeClr val="dk1"/>
              </a:buClr>
              <a:buSzPts val="900"/>
              <a:buNone/>
              <a:defRPr sz="900"/>
            </a:lvl4pPr>
            <a:lvl5pPr marL="2286000" lvl="4" indent="-228600" algn="l">
              <a:lnSpc>
                <a:spcPct val="100000"/>
              </a:lnSpc>
              <a:spcBef>
                <a:spcPts val="180"/>
              </a:spcBef>
              <a:spcAft>
                <a:spcPts val="0"/>
              </a:spcAft>
              <a:buClr>
                <a:schemeClr val="dk1"/>
              </a:buClr>
              <a:buSzPts val="900"/>
              <a:buNone/>
              <a:defRPr sz="900"/>
            </a:lvl5pPr>
            <a:lvl6pPr marL="2743200" lvl="5" indent="-228600" algn="l">
              <a:lnSpc>
                <a:spcPct val="100000"/>
              </a:lnSpc>
              <a:spcBef>
                <a:spcPts val="180"/>
              </a:spcBef>
              <a:spcAft>
                <a:spcPts val="0"/>
              </a:spcAft>
              <a:buClr>
                <a:schemeClr val="dk1"/>
              </a:buClr>
              <a:buSzPts val="900"/>
              <a:buNone/>
              <a:defRPr sz="900"/>
            </a:lvl6pPr>
            <a:lvl7pPr marL="3200400" lvl="6" indent="-228600" algn="l">
              <a:lnSpc>
                <a:spcPct val="100000"/>
              </a:lnSpc>
              <a:spcBef>
                <a:spcPts val="180"/>
              </a:spcBef>
              <a:spcAft>
                <a:spcPts val="0"/>
              </a:spcAft>
              <a:buClr>
                <a:schemeClr val="dk1"/>
              </a:buClr>
              <a:buSzPts val="900"/>
              <a:buNone/>
              <a:defRPr sz="900"/>
            </a:lvl7pPr>
            <a:lvl8pPr marL="3657600" lvl="7" indent="-228600" algn="l">
              <a:lnSpc>
                <a:spcPct val="100000"/>
              </a:lnSpc>
              <a:spcBef>
                <a:spcPts val="180"/>
              </a:spcBef>
              <a:spcAft>
                <a:spcPts val="0"/>
              </a:spcAft>
              <a:buClr>
                <a:schemeClr val="dk1"/>
              </a:buClr>
              <a:buSzPts val="900"/>
              <a:buNone/>
              <a:defRPr sz="900"/>
            </a:lvl8pPr>
            <a:lvl9pPr marL="4114800" lvl="8" indent="-228600" algn="l">
              <a:lnSpc>
                <a:spcPct val="100000"/>
              </a:lnSpc>
              <a:spcBef>
                <a:spcPts val="180"/>
              </a:spcBef>
              <a:spcAft>
                <a:spcPts val="0"/>
              </a:spcAft>
              <a:buClr>
                <a:schemeClr val="dk1"/>
              </a:buClr>
              <a:buSzPts val="900"/>
              <a:buNone/>
              <a:defRPr sz="900"/>
            </a:lvl9pPr>
          </a:lstStyle>
          <a:p>
            <a:endParaRPr/>
          </a:p>
        </p:txBody>
      </p:sp>
      <p:sp>
        <p:nvSpPr>
          <p:cNvPr id="71" name="Google Shape;71;p13"/>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2" name="Google Shape;72;p13"/>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3" name="Google Shape;73;p13"/>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74"/>
        <p:cNvGrpSpPr/>
        <p:nvPr/>
      </p:nvGrpSpPr>
      <p:grpSpPr>
        <a:xfrm>
          <a:off x="0" y="0"/>
          <a:ext cx="0" cy="0"/>
          <a:chOff x="0" y="0"/>
          <a:chExt cx="0" cy="0"/>
        </a:xfrm>
      </p:grpSpPr>
      <p:sp>
        <p:nvSpPr>
          <p:cNvPr id="75" name="Google Shape;75;p14"/>
          <p:cNvSpPr txBox="1">
            <a:spLocks noGrp="1"/>
          </p:cNvSpPr>
          <p:nvPr>
            <p:ph type="title"/>
          </p:nvPr>
        </p:nvSpPr>
        <p:spPr>
          <a:xfrm>
            <a:off x="457200" y="914400"/>
            <a:ext cx="8229600" cy="114300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14"/>
          <p:cNvSpPr txBox="1">
            <a:spLocks noGrp="1"/>
          </p:cNvSpPr>
          <p:nvPr>
            <p:ph type="body" idx="1"/>
          </p:nvPr>
        </p:nvSpPr>
        <p:spPr>
          <a:xfrm rot="5400000">
            <a:off x="2728118" y="-61119"/>
            <a:ext cx="3687763" cy="8229600"/>
          </a:xfrm>
          <a:prstGeom prst="rect">
            <a:avLst/>
          </a:prstGeom>
          <a:noFill/>
          <a:ln>
            <a:noFill/>
          </a:ln>
        </p:spPr>
        <p:txBody>
          <a:bodyPr spcFirstLastPara="1" wrap="square" lIns="91425" tIns="45700" rIns="91425" bIns="45700" anchor="t" anchorCtr="0">
            <a:normAutofit/>
          </a:bodyPr>
          <a:lstStyle>
            <a:lvl1pPr marL="457200" lvl="0" indent="-342900" algn="l">
              <a:lnSpc>
                <a:spcPct val="100000"/>
              </a:lnSpc>
              <a:spcBef>
                <a:spcPts val="360"/>
              </a:spcBef>
              <a:spcAft>
                <a:spcPts val="0"/>
              </a:spcAft>
              <a:buClr>
                <a:schemeClr val="dk1"/>
              </a:buClr>
              <a:buSzPts val="1800"/>
              <a:buChar char="•"/>
              <a:defRPr/>
            </a:lvl1pPr>
            <a:lvl2pPr marL="914400" lvl="1" indent="-342900" algn="l">
              <a:lnSpc>
                <a:spcPct val="100000"/>
              </a:lnSpc>
              <a:spcBef>
                <a:spcPts val="360"/>
              </a:spcBef>
              <a:spcAft>
                <a:spcPts val="0"/>
              </a:spcAft>
              <a:buClr>
                <a:schemeClr val="dk1"/>
              </a:buClr>
              <a:buSzPts val="1800"/>
              <a:buChar char="–"/>
              <a:defRPr/>
            </a:lvl2pPr>
            <a:lvl3pPr marL="1371600" lvl="2" indent="-342900" algn="l">
              <a:lnSpc>
                <a:spcPct val="100000"/>
              </a:lnSpc>
              <a:spcBef>
                <a:spcPts val="360"/>
              </a:spcBef>
              <a:spcAft>
                <a:spcPts val="0"/>
              </a:spcAft>
              <a:buClr>
                <a:schemeClr val="dk1"/>
              </a:buClr>
              <a:buSzPts val="1800"/>
              <a:buChar char="•"/>
              <a:defRPr/>
            </a:lvl3pPr>
            <a:lvl4pPr marL="1828800" lvl="3" indent="-342900" algn="l">
              <a:lnSpc>
                <a:spcPct val="100000"/>
              </a:lnSpc>
              <a:spcBef>
                <a:spcPts val="360"/>
              </a:spcBef>
              <a:spcAft>
                <a:spcPts val="0"/>
              </a:spcAft>
              <a:buClr>
                <a:schemeClr val="dk1"/>
              </a:buClr>
              <a:buSzPts val="1800"/>
              <a:buChar char="–"/>
              <a:defRPr/>
            </a:lvl4pPr>
            <a:lvl5pPr marL="2286000" lvl="4" indent="-342900" algn="l">
              <a:lnSpc>
                <a:spcPct val="100000"/>
              </a:lnSpc>
              <a:spcBef>
                <a:spcPts val="360"/>
              </a:spcBef>
              <a:spcAft>
                <a:spcPts val="0"/>
              </a:spcAft>
              <a:buClr>
                <a:schemeClr val="dk1"/>
              </a:buClr>
              <a:buSzPts val="1800"/>
              <a:buChar char="»"/>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77" name="Google Shape;77;p14"/>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8" name="Google Shape;78;p14"/>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9" name="Google Shape;79;p14"/>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80"/>
        <p:cNvGrpSpPr/>
        <p:nvPr/>
      </p:nvGrpSpPr>
      <p:grpSpPr>
        <a:xfrm>
          <a:off x="0" y="0"/>
          <a:ext cx="0" cy="0"/>
          <a:chOff x="0" y="0"/>
          <a:chExt cx="0" cy="0"/>
        </a:xfrm>
      </p:grpSpPr>
      <p:sp>
        <p:nvSpPr>
          <p:cNvPr id="81" name="Google Shape;81;p15"/>
          <p:cNvSpPr txBox="1">
            <a:spLocks noGrp="1"/>
          </p:cNvSpPr>
          <p:nvPr>
            <p:ph type="title"/>
          </p:nvPr>
        </p:nvSpPr>
        <p:spPr>
          <a:xfrm rot="5400000">
            <a:off x="4732337" y="2171700"/>
            <a:ext cx="5851525" cy="205740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2" name="Google Shape;82;p15"/>
          <p:cNvSpPr txBox="1">
            <a:spLocks noGrp="1"/>
          </p:cNvSpPr>
          <p:nvPr>
            <p:ph type="body" idx="1"/>
          </p:nvPr>
        </p:nvSpPr>
        <p:spPr>
          <a:xfrm rot="5400000">
            <a:off x="541338" y="190501"/>
            <a:ext cx="5851525" cy="6019800"/>
          </a:xfrm>
          <a:prstGeom prst="rect">
            <a:avLst/>
          </a:prstGeom>
          <a:noFill/>
          <a:ln>
            <a:noFill/>
          </a:ln>
        </p:spPr>
        <p:txBody>
          <a:bodyPr spcFirstLastPara="1" wrap="square" lIns="91425" tIns="45700" rIns="91425" bIns="45700" anchor="t" anchorCtr="0">
            <a:normAutofit/>
          </a:bodyPr>
          <a:lstStyle>
            <a:lvl1pPr marL="457200" lvl="0" indent="-342900" algn="l">
              <a:lnSpc>
                <a:spcPct val="100000"/>
              </a:lnSpc>
              <a:spcBef>
                <a:spcPts val="360"/>
              </a:spcBef>
              <a:spcAft>
                <a:spcPts val="0"/>
              </a:spcAft>
              <a:buClr>
                <a:schemeClr val="dk1"/>
              </a:buClr>
              <a:buSzPts val="1800"/>
              <a:buChar char="•"/>
              <a:defRPr/>
            </a:lvl1pPr>
            <a:lvl2pPr marL="914400" lvl="1" indent="-342900" algn="l">
              <a:lnSpc>
                <a:spcPct val="100000"/>
              </a:lnSpc>
              <a:spcBef>
                <a:spcPts val="360"/>
              </a:spcBef>
              <a:spcAft>
                <a:spcPts val="0"/>
              </a:spcAft>
              <a:buClr>
                <a:schemeClr val="dk1"/>
              </a:buClr>
              <a:buSzPts val="1800"/>
              <a:buChar char="–"/>
              <a:defRPr/>
            </a:lvl2pPr>
            <a:lvl3pPr marL="1371600" lvl="2" indent="-342900" algn="l">
              <a:lnSpc>
                <a:spcPct val="100000"/>
              </a:lnSpc>
              <a:spcBef>
                <a:spcPts val="360"/>
              </a:spcBef>
              <a:spcAft>
                <a:spcPts val="0"/>
              </a:spcAft>
              <a:buClr>
                <a:schemeClr val="dk1"/>
              </a:buClr>
              <a:buSzPts val="1800"/>
              <a:buChar char="•"/>
              <a:defRPr/>
            </a:lvl3pPr>
            <a:lvl4pPr marL="1828800" lvl="3" indent="-342900" algn="l">
              <a:lnSpc>
                <a:spcPct val="100000"/>
              </a:lnSpc>
              <a:spcBef>
                <a:spcPts val="360"/>
              </a:spcBef>
              <a:spcAft>
                <a:spcPts val="0"/>
              </a:spcAft>
              <a:buClr>
                <a:schemeClr val="dk1"/>
              </a:buClr>
              <a:buSzPts val="1800"/>
              <a:buChar char="–"/>
              <a:defRPr/>
            </a:lvl4pPr>
            <a:lvl5pPr marL="2286000" lvl="4" indent="-342900" algn="l">
              <a:lnSpc>
                <a:spcPct val="100000"/>
              </a:lnSpc>
              <a:spcBef>
                <a:spcPts val="360"/>
              </a:spcBef>
              <a:spcAft>
                <a:spcPts val="0"/>
              </a:spcAft>
              <a:buClr>
                <a:schemeClr val="dk1"/>
              </a:buClr>
              <a:buSzPts val="1800"/>
              <a:buChar char="»"/>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83" name="Google Shape;83;p15"/>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4" name="Google Shape;84;p15"/>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5" name="Google Shape;85;p15"/>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4"/>
          <p:cNvSpPr txBox="1">
            <a:spLocks noGrp="1"/>
          </p:cNvSpPr>
          <p:nvPr>
            <p:ph type="title"/>
          </p:nvPr>
        </p:nvSpPr>
        <p:spPr>
          <a:xfrm>
            <a:off x="457200" y="914400"/>
            <a:ext cx="8229600" cy="1143000"/>
          </a:xfrm>
          <a:prstGeom prst="rect">
            <a:avLst/>
          </a:prstGeom>
          <a:noFill/>
          <a:ln>
            <a:noFill/>
          </a:ln>
        </p:spPr>
        <p:txBody>
          <a:bodyPr spcFirstLastPara="1" wrap="square" lIns="91425" tIns="45700" rIns="91425" bIns="45700" anchor="ctr" anchorCtr="0">
            <a:normAutofit/>
          </a:bodyPr>
          <a:lstStyle>
            <a:lvl1pPr marR="0" lvl="0" algn="ctr" rtl="0">
              <a:lnSpc>
                <a:spcPct val="10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4"/>
          <p:cNvSpPr txBox="1">
            <a:spLocks noGrp="1"/>
          </p:cNvSpPr>
          <p:nvPr>
            <p:ph type="body" idx="1"/>
          </p:nvPr>
        </p:nvSpPr>
        <p:spPr>
          <a:xfrm>
            <a:off x="457200" y="2209800"/>
            <a:ext cx="8229600" cy="3687763"/>
          </a:xfrm>
          <a:prstGeom prst="rect">
            <a:avLst/>
          </a:prstGeom>
          <a:noFill/>
          <a:ln>
            <a:noFill/>
          </a:ln>
        </p:spPr>
        <p:txBody>
          <a:bodyPr spcFirstLastPara="1" wrap="square" lIns="91425" tIns="45700" rIns="91425" bIns="45700" anchor="t" anchorCtr="0">
            <a:normAutofit/>
          </a:bodyPr>
          <a:lstStyle>
            <a:lvl1pPr marL="457200" marR="0" lvl="0" indent="-431800" algn="l" rtl="0">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lnSpc>
                <a:spcPct val="100000"/>
              </a:lnSpc>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2" name="Google Shape;12;p4"/>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4"/>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4"/>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pic>
        <p:nvPicPr>
          <p:cNvPr id="15" name="Google Shape;15;p4" descr="SLDE-1_DHS-logo_File_2017.png"/>
          <p:cNvPicPr preferRelativeResize="0"/>
          <p:nvPr/>
        </p:nvPicPr>
        <p:blipFill rotWithShape="1">
          <a:blip r:embed="rId11">
            <a:alphaModFix/>
          </a:blip>
          <a:srcRect b="38461"/>
          <a:stretch/>
        </p:blipFill>
        <p:spPr>
          <a:xfrm>
            <a:off x="0" y="0"/>
            <a:ext cx="9144000" cy="609600"/>
          </a:xfrm>
          <a:prstGeom prst="rect">
            <a:avLst/>
          </a:prstGeom>
          <a:solidFill>
            <a:srgbClr val="981F33"/>
          </a:solidFill>
          <a:ln>
            <a:noFill/>
          </a:ln>
        </p:spPr>
      </p:pic>
      <p:pic>
        <p:nvPicPr>
          <p:cNvPr id="16" name="Google Shape;16;p4" descr="DHS_Logo_White_Print.png"/>
          <p:cNvPicPr preferRelativeResize="0"/>
          <p:nvPr/>
        </p:nvPicPr>
        <p:blipFill rotWithShape="1">
          <a:blip r:embed="rId12">
            <a:alphaModFix/>
          </a:blip>
          <a:srcRect/>
          <a:stretch/>
        </p:blipFill>
        <p:spPr>
          <a:xfrm>
            <a:off x="5638800" y="152400"/>
            <a:ext cx="3048000" cy="365596"/>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9"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Shape 90"/>
        <p:cNvGrpSpPr/>
        <p:nvPr/>
      </p:nvGrpSpPr>
      <p:grpSpPr>
        <a:xfrm>
          <a:off x="0" y="0"/>
          <a:ext cx="0" cy="0"/>
          <a:chOff x="0" y="0"/>
          <a:chExt cx="0" cy="0"/>
        </a:xfrm>
      </p:grpSpPr>
      <p:sp>
        <p:nvSpPr>
          <p:cNvPr id="91" name="Google Shape;91;p1"/>
          <p:cNvSpPr/>
          <p:nvPr/>
        </p:nvSpPr>
        <p:spPr>
          <a:xfrm>
            <a:off x="0" y="6553200"/>
            <a:ext cx="9144000" cy="304800"/>
          </a:xfrm>
          <a:prstGeom prst="rect">
            <a:avLst/>
          </a:prstGeom>
          <a:solidFill>
            <a:srgbClr val="981F33"/>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93" name="Google Shape;93;p1" descr="SLDE-1_DHS-logo_File_2017.png"/>
          <p:cNvPicPr preferRelativeResize="0"/>
          <p:nvPr/>
        </p:nvPicPr>
        <p:blipFill rotWithShape="1">
          <a:blip r:embed="rId3">
            <a:alphaModFix/>
          </a:blip>
          <a:srcRect b="38461"/>
          <a:stretch/>
        </p:blipFill>
        <p:spPr>
          <a:xfrm>
            <a:off x="0" y="0"/>
            <a:ext cx="9144000" cy="609600"/>
          </a:xfrm>
          <a:prstGeom prst="rect">
            <a:avLst/>
          </a:prstGeom>
          <a:solidFill>
            <a:srgbClr val="981F33"/>
          </a:solidFill>
          <a:ln>
            <a:noFill/>
          </a:ln>
        </p:spPr>
      </p:pic>
      <p:pic>
        <p:nvPicPr>
          <p:cNvPr id="1026" name="Picture 2" descr="https://kb.dhs.maryland.gov/wp-content/uploads/MD-logo-DHS-red-vertical-2-1.png">
            <a:extLst>
              <a:ext uri="{FF2B5EF4-FFF2-40B4-BE49-F238E27FC236}">
                <a16:creationId xmlns:a16="http://schemas.microsoft.com/office/drawing/2014/main" id="{B15B192F-9BE8-49FE-96E6-6B0289E986A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65320" y="1571348"/>
            <a:ext cx="7182035" cy="355994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sp>
        <p:nvSpPr>
          <p:cNvPr id="91" name="Google Shape;91;p1"/>
          <p:cNvSpPr/>
          <p:nvPr/>
        </p:nvSpPr>
        <p:spPr>
          <a:xfrm>
            <a:off x="0" y="6553200"/>
            <a:ext cx="9144000" cy="304800"/>
          </a:xfrm>
          <a:prstGeom prst="rect">
            <a:avLst/>
          </a:prstGeom>
          <a:solidFill>
            <a:srgbClr val="981F33"/>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93" name="Google Shape;93;p1" descr="SLDE-1_DHS-logo_File_2017.png"/>
          <p:cNvPicPr preferRelativeResize="0"/>
          <p:nvPr/>
        </p:nvPicPr>
        <p:blipFill rotWithShape="1">
          <a:blip r:embed="rId3">
            <a:alphaModFix/>
          </a:blip>
          <a:srcRect b="38461"/>
          <a:stretch/>
        </p:blipFill>
        <p:spPr>
          <a:xfrm>
            <a:off x="0" y="0"/>
            <a:ext cx="9144000" cy="609600"/>
          </a:xfrm>
          <a:prstGeom prst="rect">
            <a:avLst/>
          </a:prstGeom>
          <a:solidFill>
            <a:srgbClr val="981F33"/>
          </a:solidFill>
          <a:ln>
            <a:noFill/>
          </a:ln>
        </p:spPr>
      </p:pic>
      <p:sp>
        <p:nvSpPr>
          <p:cNvPr id="5" name="Google Shape;99;p3">
            <a:extLst>
              <a:ext uri="{FF2B5EF4-FFF2-40B4-BE49-F238E27FC236}">
                <a16:creationId xmlns:a16="http://schemas.microsoft.com/office/drawing/2014/main" id="{5C5DFCDF-81C7-4265-9965-4A59A57CA6FF}"/>
              </a:ext>
            </a:extLst>
          </p:cNvPr>
          <p:cNvSpPr txBox="1"/>
          <p:nvPr/>
        </p:nvSpPr>
        <p:spPr>
          <a:xfrm>
            <a:off x="213064" y="976544"/>
            <a:ext cx="8229600" cy="5424256"/>
          </a:xfrm>
          <a:prstGeom prst="rect">
            <a:avLst/>
          </a:prstGeom>
          <a:noFill/>
          <a:ln>
            <a:noFill/>
          </a:ln>
        </p:spPr>
        <p:txBody>
          <a:bodyPr spcFirstLastPara="1" wrap="square" lIns="91425" tIns="91425" rIns="91425" bIns="91425" anchor="t" anchorCtr="0">
            <a:noAutofit/>
          </a:bodyPr>
          <a:lstStyle/>
          <a:p>
            <a:pPr marL="63500" lvl="0" algn="ctr" rtl="0">
              <a:spcBef>
                <a:spcPts val="0"/>
              </a:spcBef>
              <a:spcAft>
                <a:spcPts val="0"/>
              </a:spcAft>
              <a:buClr>
                <a:schemeClr val="dk1"/>
              </a:buClr>
              <a:buSzPts val="2600"/>
            </a:pPr>
            <a:endParaRPr lang="en-US" sz="2600" b="1" dirty="0">
              <a:solidFill>
                <a:schemeClr val="dk1"/>
              </a:solidFill>
              <a:latin typeface="Montserrat" panose="00000500000000000000" pitchFamily="50" charset="0"/>
              <a:ea typeface="Calibri"/>
              <a:cs typeface="Calibri"/>
              <a:sym typeface="Calibri"/>
            </a:endParaRPr>
          </a:p>
          <a:p>
            <a:pPr marL="63500" lvl="0" algn="ctr" rtl="0">
              <a:spcBef>
                <a:spcPts val="0"/>
              </a:spcBef>
              <a:spcAft>
                <a:spcPts val="0"/>
              </a:spcAft>
              <a:buClr>
                <a:schemeClr val="dk1"/>
              </a:buClr>
              <a:buSzPts val="2600"/>
            </a:pPr>
            <a:endParaRPr lang="en-US" sz="2600" b="1" dirty="0">
              <a:solidFill>
                <a:schemeClr val="dk1"/>
              </a:solidFill>
              <a:latin typeface="Montserrat" panose="00000500000000000000" pitchFamily="50" charset="0"/>
              <a:ea typeface="Calibri"/>
              <a:cs typeface="Calibri"/>
              <a:sym typeface="Calibri"/>
            </a:endParaRPr>
          </a:p>
          <a:p>
            <a:pPr marL="63500" lvl="0" algn="ctr" rtl="0">
              <a:spcBef>
                <a:spcPts val="0"/>
              </a:spcBef>
              <a:spcAft>
                <a:spcPts val="0"/>
              </a:spcAft>
              <a:buClr>
                <a:schemeClr val="dk1"/>
              </a:buClr>
              <a:buSzPts val="2600"/>
            </a:pPr>
            <a:endParaRPr lang="en-US" sz="2600" b="1" dirty="0">
              <a:solidFill>
                <a:schemeClr val="dk1"/>
              </a:solidFill>
              <a:latin typeface="Montserrat" panose="00000500000000000000" pitchFamily="50" charset="0"/>
              <a:ea typeface="Calibri"/>
              <a:cs typeface="Calibri"/>
              <a:sym typeface="Calibri"/>
            </a:endParaRPr>
          </a:p>
          <a:p>
            <a:pPr marL="63500" lvl="0" algn="ctr" rtl="0">
              <a:spcBef>
                <a:spcPts val="0"/>
              </a:spcBef>
              <a:spcAft>
                <a:spcPts val="0"/>
              </a:spcAft>
              <a:buClr>
                <a:schemeClr val="dk1"/>
              </a:buClr>
              <a:buSzPts val="2600"/>
            </a:pPr>
            <a:endParaRPr lang="en-US" sz="2600" b="1" dirty="0">
              <a:solidFill>
                <a:schemeClr val="dk1"/>
              </a:solidFill>
              <a:latin typeface="Montserrat" panose="00000500000000000000" pitchFamily="50" charset="0"/>
              <a:ea typeface="Calibri"/>
              <a:cs typeface="Calibri"/>
              <a:sym typeface="Calibri"/>
            </a:endParaRPr>
          </a:p>
          <a:p>
            <a:pPr marL="63500" lvl="0" algn="ctr" rtl="0">
              <a:spcBef>
                <a:spcPts val="0"/>
              </a:spcBef>
              <a:spcAft>
                <a:spcPts val="0"/>
              </a:spcAft>
              <a:buClr>
                <a:schemeClr val="dk1"/>
              </a:buClr>
              <a:buSzPts val="2600"/>
            </a:pPr>
            <a:r>
              <a:rPr lang="en-US" sz="3600" b="1" dirty="0">
                <a:solidFill>
                  <a:schemeClr val="dk1"/>
                </a:solidFill>
                <a:latin typeface="Montserrat" panose="00000500000000000000" pitchFamily="50" charset="0"/>
                <a:ea typeface="Calibri"/>
                <a:cs typeface="Calibri"/>
                <a:sym typeface="Calibri"/>
              </a:rPr>
              <a:t>Next Steps</a:t>
            </a:r>
          </a:p>
          <a:p>
            <a:pPr marL="63500" lvl="0" algn="l" rtl="0">
              <a:spcBef>
                <a:spcPts val="0"/>
              </a:spcBef>
              <a:spcAft>
                <a:spcPts val="0"/>
              </a:spcAft>
              <a:buClr>
                <a:schemeClr val="dk1"/>
              </a:buClr>
              <a:buSzPts val="2600"/>
            </a:pPr>
            <a:endParaRPr lang="en-US" sz="2600" dirty="0">
              <a:solidFill>
                <a:schemeClr val="dk1"/>
              </a:solidFill>
              <a:latin typeface="Calibri"/>
              <a:ea typeface="Calibri"/>
              <a:cs typeface="Calibri"/>
              <a:sym typeface="Calibri"/>
            </a:endParaRPr>
          </a:p>
          <a:p>
            <a:pPr marL="520700" lvl="0" indent="-457200" algn="l" rtl="0">
              <a:spcBef>
                <a:spcPts val="0"/>
              </a:spcBef>
              <a:spcAft>
                <a:spcPts val="0"/>
              </a:spcAft>
              <a:buClr>
                <a:schemeClr val="dk1"/>
              </a:buClr>
              <a:buSzPts val="2600"/>
              <a:buFont typeface="Arial" panose="020B0604020202020204" pitchFamily="34" charset="0"/>
              <a:buChar char="•"/>
            </a:pPr>
            <a:endParaRPr lang="en-US" sz="2600" dirty="0">
              <a:solidFill>
                <a:schemeClr val="dk1"/>
              </a:solidFill>
              <a:latin typeface="Calibri"/>
              <a:ea typeface="Calibri"/>
              <a:cs typeface="Calibri"/>
              <a:sym typeface="Calibri"/>
            </a:endParaRPr>
          </a:p>
          <a:p>
            <a:pPr marL="520700" lvl="1" algn="l" rtl="0">
              <a:spcBef>
                <a:spcPts val="0"/>
              </a:spcBef>
              <a:spcAft>
                <a:spcPts val="0"/>
              </a:spcAft>
              <a:buClr>
                <a:schemeClr val="dk1"/>
              </a:buClr>
              <a:buSzPts val="2600"/>
            </a:pPr>
            <a:r>
              <a:rPr lang="en-US" sz="2600" dirty="0">
                <a:solidFill>
                  <a:schemeClr val="dk1"/>
                </a:solidFill>
                <a:latin typeface="Calibri"/>
                <a:ea typeface="Calibri"/>
                <a:cs typeface="Calibri"/>
                <a:sym typeface="Calibri"/>
              </a:rPr>
              <a:t>     </a:t>
            </a:r>
            <a:endParaRPr sz="2600" dirty="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70637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sp>
        <p:nvSpPr>
          <p:cNvPr id="91" name="Google Shape;91;p1"/>
          <p:cNvSpPr/>
          <p:nvPr/>
        </p:nvSpPr>
        <p:spPr>
          <a:xfrm>
            <a:off x="0" y="6553200"/>
            <a:ext cx="9144000" cy="304800"/>
          </a:xfrm>
          <a:prstGeom prst="rect">
            <a:avLst/>
          </a:prstGeom>
          <a:solidFill>
            <a:srgbClr val="981F33"/>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93" name="Google Shape;93;p1" descr="SLDE-1_DHS-logo_File_2017.png"/>
          <p:cNvPicPr preferRelativeResize="0"/>
          <p:nvPr/>
        </p:nvPicPr>
        <p:blipFill rotWithShape="1">
          <a:blip r:embed="rId3">
            <a:alphaModFix/>
          </a:blip>
          <a:srcRect b="38461"/>
          <a:stretch/>
        </p:blipFill>
        <p:spPr>
          <a:xfrm>
            <a:off x="0" y="0"/>
            <a:ext cx="9144000" cy="609600"/>
          </a:xfrm>
          <a:prstGeom prst="rect">
            <a:avLst/>
          </a:prstGeom>
          <a:solidFill>
            <a:srgbClr val="981F33"/>
          </a:solidFill>
          <a:ln>
            <a:noFill/>
          </a:ln>
        </p:spPr>
      </p:pic>
      <p:sp>
        <p:nvSpPr>
          <p:cNvPr id="5" name="Google Shape;99;p3">
            <a:extLst>
              <a:ext uri="{FF2B5EF4-FFF2-40B4-BE49-F238E27FC236}">
                <a16:creationId xmlns:a16="http://schemas.microsoft.com/office/drawing/2014/main" id="{5C5DFCDF-81C7-4265-9965-4A59A57CA6FF}"/>
              </a:ext>
            </a:extLst>
          </p:cNvPr>
          <p:cNvSpPr txBox="1"/>
          <p:nvPr/>
        </p:nvSpPr>
        <p:spPr>
          <a:xfrm>
            <a:off x="213064" y="976544"/>
            <a:ext cx="8229600" cy="5424256"/>
          </a:xfrm>
          <a:prstGeom prst="rect">
            <a:avLst/>
          </a:prstGeom>
          <a:noFill/>
          <a:ln>
            <a:noFill/>
          </a:ln>
        </p:spPr>
        <p:txBody>
          <a:bodyPr spcFirstLastPara="1" wrap="square" lIns="91425" tIns="91425" rIns="91425" bIns="91425" anchor="t" anchorCtr="0">
            <a:noAutofit/>
          </a:bodyPr>
          <a:lstStyle/>
          <a:p>
            <a:pPr marL="63500" lvl="0" algn="ctr" rtl="0">
              <a:spcBef>
                <a:spcPts val="0"/>
              </a:spcBef>
              <a:spcAft>
                <a:spcPts val="0"/>
              </a:spcAft>
              <a:buClr>
                <a:schemeClr val="dk1"/>
              </a:buClr>
              <a:buSzPts val="2600"/>
            </a:pPr>
            <a:r>
              <a:rPr lang="en-US" sz="2600" b="1" dirty="0">
                <a:solidFill>
                  <a:schemeClr val="dk1"/>
                </a:solidFill>
                <a:latin typeface="Montserrat" panose="00000500000000000000" pitchFamily="50" charset="0"/>
                <a:ea typeface="Calibri"/>
                <a:cs typeface="Calibri"/>
                <a:sym typeface="Calibri"/>
              </a:rPr>
              <a:t>FY25 Meeting Dates</a:t>
            </a:r>
          </a:p>
          <a:p>
            <a:pPr marL="63500" lvl="0" algn="ctr" rtl="0">
              <a:spcBef>
                <a:spcPts val="0"/>
              </a:spcBef>
              <a:spcAft>
                <a:spcPts val="0"/>
              </a:spcAft>
              <a:buClr>
                <a:schemeClr val="dk1"/>
              </a:buClr>
              <a:buSzPts val="2600"/>
            </a:pPr>
            <a:endParaRPr lang="en-US" sz="2600" b="1" dirty="0">
              <a:solidFill>
                <a:schemeClr val="dk1"/>
              </a:solidFill>
              <a:latin typeface="Montserrat" panose="00000500000000000000" pitchFamily="50" charset="0"/>
              <a:ea typeface="Calibri"/>
              <a:cs typeface="Calibri"/>
              <a:sym typeface="Calibri"/>
            </a:endParaRPr>
          </a:p>
          <a:p>
            <a:pPr marL="63500" lvl="0" algn="ctr" rtl="0">
              <a:spcBef>
                <a:spcPts val="0"/>
              </a:spcBef>
              <a:spcAft>
                <a:spcPts val="0"/>
              </a:spcAft>
              <a:buClr>
                <a:schemeClr val="dk1"/>
              </a:buClr>
              <a:buSzPts val="2600"/>
            </a:pPr>
            <a:endParaRPr lang="en-US" sz="2600" dirty="0">
              <a:solidFill>
                <a:schemeClr val="dk1"/>
              </a:solidFill>
              <a:latin typeface="Montserrat" panose="00000500000000000000" pitchFamily="50" charset="0"/>
              <a:ea typeface="Calibri"/>
              <a:cs typeface="Calibri"/>
              <a:sym typeface="Calibri"/>
            </a:endParaRPr>
          </a:p>
          <a:p>
            <a:pPr marL="63500" lvl="0" algn="ctr" rtl="0">
              <a:spcBef>
                <a:spcPts val="0"/>
              </a:spcBef>
              <a:spcAft>
                <a:spcPts val="0"/>
              </a:spcAft>
              <a:buClr>
                <a:schemeClr val="dk1"/>
              </a:buClr>
              <a:buSzPts val="2600"/>
            </a:pPr>
            <a:r>
              <a:rPr lang="en-US" sz="2600" dirty="0">
                <a:solidFill>
                  <a:schemeClr val="dk1"/>
                </a:solidFill>
                <a:latin typeface="Montserrat" panose="00000500000000000000" pitchFamily="50" charset="0"/>
                <a:ea typeface="Calibri"/>
                <a:cs typeface="Calibri"/>
                <a:sym typeface="Calibri"/>
              </a:rPr>
              <a:t>January 9, 2025</a:t>
            </a:r>
          </a:p>
          <a:p>
            <a:pPr marL="63500" lvl="0" algn="ctr" rtl="0">
              <a:spcBef>
                <a:spcPts val="0"/>
              </a:spcBef>
              <a:spcAft>
                <a:spcPts val="0"/>
              </a:spcAft>
              <a:buClr>
                <a:schemeClr val="dk1"/>
              </a:buClr>
              <a:buSzPts val="2600"/>
            </a:pPr>
            <a:endParaRPr lang="en-US" sz="2600" dirty="0">
              <a:solidFill>
                <a:schemeClr val="dk1"/>
              </a:solidFill>
              <a:latin typeface="Montserrat" panose="00000500000000000000" pitchFamily="50" charset="0"/>
              <a:ea typeface="Calibri"/>
              <a:cs typeface="Calibri"/>
              <a:sym typeface="Calibri"/>
            </a:endParaRPr>
          </a:p>
          <a:p>
            <a:pPr marL="63500" lvl="0" algn="ctr" rtl="0">
              <a:spcBef>
                <a:spcPts val="0"/>
              </a:spcBef>
              <a:spcAft>
                <a:spcPts val="0"/>
              </a:spcAft>
              <a:buClr>
                <a:schemeClr val="dk1"/>
              </a:buClr>
              <a:buSzPts val="2600"/>
            </a:pPr>
            <a:r>
              <a:rPr lang="en-US" sz="2600" dirty="0">
                <a:solidFill>
                  <a:schemeClr val="dk1"/>
                </a:solidFill>
                <a:latin typeface="Montserrat" panose="00000500000000000000" pitchFamily="50" charset="0"/>
                <a:ea typeface="Calibri"/>
                <a:cs typeface="Calibri"/>
                <a:sym typeface="Calibri"/>
              </a:rPr>
              <a:t>April 10, 2025</a:t>
            </a:r>
          </a:p>
          <a:p>
            <a:pPr marL="63500" lvl="0" algn="ctr" rtl="0">
              <a:spcBef>
                <a:spcPts val="0"/>
              </a:spcBef>
              <a:spcAft>
                <a:spcPts val="0"/>
              </a:spcAft>
              <a:buClr>
                <a:schemeClr val="dk1"/>
              </a:buClr>
              <a:buSzPts val="2600"/>
            </a:pPr>
            <a:endParaRPr lang="en-US" sz="2600" dirty="0">
              <a:solidFill>
                <a:schemeClr val="dk1"/>
              </a:solidFill>
              <a:latin typeface="Montserrat" panose="00000500000000000000" pitchFamily="50" charset="0"/>
              <a:ea typeface="Calibri"/>
              <a:cs typeface="Calibri"/>
              <a:sym typeface="Calibri"/>
            </a:endParaRPr>
          </a:p>
          <a:p>
            <a:pPr marL="63500" lvl="0" algn="ctr" rtl="0">
              <a:spcBef>
                <a:spcPts val="0"/>
              </a:spcBef>
              <a:spcAft>
                <a:spcPts val="0"/>
              </a:spcAft>
              <a:buClr>
                <a:schemeClr val="dk1"/>
              </a:buClr>
              <a:buSzPts val="2600"/>
            </a:pPr>
            <a:r>
              <a:rPr lang="en-US" sz="2600" b="1" dirty="0">
                <a:solidFill>
                  <a:schemeClr val="dk1"/>
                </a:solidFill>
                <a:latin typeface="Montserrat" panose="00000500000000000000" pitchFamily="50" charset="0"/>
                <a:ea typeface="Calibri"/>
                <a:cs typeface="Calibri"/>
                <a:sym typeface="Calibri"/>
              </a:rPr>
              <a:t>FY26 Dates Scheduled</a:t>
            </a:r>
          </a:p>
          <a:p>
            <a:pPr marL="63500" lvl="0" algn="ctr" rtl="0">
              <a:spcBef>
                <a:spcPts val="0"/>
              </a:spcBef>
              <a:spcAft>
                <a:spcPts val="0"/>
              </a:spcAft>
              <a:buClr>
                <a:schemeClr val="dk1"/>
              </a:buClr>
              <a:buSzPts val="2600"/>
            </a:pPr>
            <a:endParaRPr lang="en-US" sz="2600" dirty="0">
              <a:solidFill>
                <a:schemeClr val="dk1"/>
              </a:solidFill>
              <a:latin typeface="Montserrat" panose="00000500000000000000" pitchFamily="50" charset="0"/>
              <a:ea typeface="Calibri"/>
              <a:cs typeface="Calibri"/>
              <a:sym typeface="Calibri"/>
            </a:endParaRPr>
          </a:p>
          <a:p>
            <a:pPr marL="63500" lvl="0" algn="ctr" rtl="0">
              <a:spcBef>
                <a:spcPts val="0"/>
              </a:spcBef>
              <a:spcAft>
                <a:spcPts val="0"/>
              </a:spcAft>
              <a:buClr>
                <a:schemeClr val="dk1"/>
              </a:buClr>
              <a:buSzPts val="2600"/>
            </a:pPr>
            <a:r>
              <a:rPr lang="en-US" sz="2600" dirty="0">
                <a:solidFill>
                  <a:schemeClr val="dk1"/>
                </a:solidFill>
                <a:latin typeface="Montserrat" panose="00000500000000000000" pitchFamily="50" charset="0"/>
                <a:ea typeface="Calibri"/>
                <a:cs typeface="Calibri"/>
                <a:sym typeface="Calibri"/>
              </a:rPr>
              <a:t>July 10, 2025</a:t>
            </a:r>
          </a:p>
          <a:p>
            <a:pPr marL="63500" lvl="0" algn="ctr" rtl="0">
              <a:spcBef>
                <a:spcPts val="0"/>
              </a:spcBef>
              <a:spcAft>
                <a:spcPts val="0"/>
              </a:spcAft>
              <a:buClr>
                <a:schemeClr val="dk1"/>
              </a:buClr>
              <a:buSzPts val="2600"/>
            </a:pPr>
            <a:endParaRPr lang="en-US" sz="2600" dirty="0">
              <a:solidFill>
                <a:schemeClr val="dk1"/>
              </a:solidFill>
              <a:latin typeface="Montserrat" panose="00000500000000000000" pitchFamily="50" charset="0"/>
              <a:ea typeface="Calibri"/>
              <a:cs typeface="Calibri"/>
              <a:sym typeface="Calibri"/>
            </a:endParaRPr>
          </a:p>
          <a:p>
            <a:pPr marL="63500" lvl="0" algn="ctr" rtl="0">
              <a:spcBef>
                <a:spcPts val="0"/>
              </a:spcBef>
              <a:spcAft>
                <a:spcPts val="0"/>
              </a:spcAft>
              <a:buClr>
                <a:schemeClr val="dk1"/>
              </a:buClr>
              <a:buSzPts val="2600"/>
            </a:pPr>
            <a:endParaRPr lang="en-US" sz="2600" dirty="0">
              <a:solidFill>
                <a:schemeClr val="dk1"/>
              </a:solidFill>
              <a:latin typeface="Montserrat" panose="00000500000000000000" pitchFamily="50" charset="0"/>
              <a:ea typeface="Calibri"/>
              <a:cs typeface="Calibri"/>
              <a:sym typeface="Calibri"/>
            </a:endParaRPr>
          </a:p>
          <a:p>
            <a:pPr marL="63500" lvl="0" algn="l" rtl="0">
              <a:spcBef>
                <a:spcPts val="0"/>
              </a:spcBef>
              <a:spcAft>
                <a:spcPts val="0"/>
              </a:spcAft>
              <a:buClr>
                <a:schemeClr val="dk1"/>
              </a:buClr>
              <a:buSzPts val="2600"/>
            </a:pPr>
            <a:endParaRPr lang="en-US" sz="2600" dirty="0">
              <a:solidFill>
                <a:schemeClr val="dk1"/>
              </a:solidFill>
              <a:latin typeface="Calibri"/>
              <a:ea typeface="Calibri"/>
              <a:cs typeface="Calibri"/>
              <a:sym typeface="Calibri"/>
            </a:endParaRPr>
          </a:p>
          <a:p>
            <a:pPr marL="520700" lvl="0" indent="-457200" algn="l" rtl="0">
              <a:spcBef>
                <a:spcPts val="0"/>
              </a:spcBef>
              <a:spcAft>
                <a:spcPts val="0"/>
              </a:spcAft>
              <a:buClr>
                <a:schemeClr val="dk1"/>
              </a:buClr>
              <a:buSzPts val="2600"/>
              <a:buFont typeface="Arial" panose="020B0604020202020204" pitchFamily="34" charset="0"/>
              <a:buChar char="•"/>
            </a:pPr>
            <a:endParaRPr lang="en-US" sz="2600" dirty="0">
              <a:solidFill>
                <a:schemeClr val="dk1"/>
              </a:solidFill>
              <a:latin typeface="Calibri"/>
              <a:ea typeface="Calibri"/>
              <a:cs typeface="Calibri"/>
              <a:sym typeface="Calibri"/>
            </a:endParaRPr>
          </a:p>
          <a:p>
            <a:pPr marL="520700" lvl="1" algn="l" rtl="0">
              <a:spcBef>
                <a:spcPts val="0"/>
              </a:spcBef>
              <a:spcAft>
                <a:spcPts val="0"/>
              </a:spcAft>
              <a:buClr>
                <a:schemeClr val="dk1"/>
              </a:buClr>
              <a:buSzPts val="2600"/>
            </a:pPr>
            <a:r>
              <a:rPr lang="en-US" sz="2600" dirty="0">
                <a:solidFill>
                  <a:schemeClr val="dk1"/>
                </a:solidFill>
                <a:latin typeface="Calibri"/>
                <a:ea typeface="Calibri"/>
                <a:cs typeface="Calibri"/>
                <a:sym typeface="Calibri"/>
              </a:rPr>
              <a:t>     </a:t>
            </a:r>
            <a:endParaRPr sz="2600" dirty="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7680170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sp>
        <p:nvSpPr>
          <p:cNvPr id="91" name="Google Shape;91;p1"/>
          <p:cNvSpPr/>
          <p:nvPr/>
        </p:nvSpPr>
        <p:spPr>
          <a:xfrm>
            <a:off x="0" y="6553200"/>
            <a:ext cx="9144000" cy="304800"/>
          </a:xfrm>
          <a:prstGeom prst="rect">
            <a:avLst/>
          </a:prstGeom>
          <a:solidFill>
            <a:srgbClr val="981F33"/>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93" name="Google Shape;93;p1" descr="SLDE-1_DHS-logo_File_2017.png"/>
          <p:cNvPicPr preferRelativeResize="0"/>
          <p:nvPr/>
        </p:nvPicPr>
        <p:blipFill rotWithShape="1">
          <a:blip r:embed="rId3">
            <a:alphaModFix/>
          </a:blip>
          <a:srcRect b="38461"/>
          <a:stretch/>
        </p:blipFill>
        <p:spPr>
          <a:xfrm>
            <a:off x="0" y="0"/>
            <a:ext cx="9144000" cy="609600"/>
          </a:xfrm>
          <a:prstGeom prst="rect">
            <a:avLst/>
          </a:prstGeom>
          <a:solidFill>
            <a:srgbClr val="981F33"/>
          </a:solidFill>
          <a:ln>
            <a:noFill/>
          </a:ln>
        </p:spPr>
      </p:pic>
      <p:sp>
        <p:nvSpPr>
          <p:cNvPr id="5" name="Google Shape;99;p3">
            <a:extLst>
              <a:ext uri="{FF2B5EF4-FFF2-40B4-BE49-F238E27FC236}">
                <a16:creationId xmlns:a16="http://schemas.microsoft.com/office/drawing/2014/main" id="{5C5DFCDF-81C7-4265-9965-4A59A57CA6FF}"/>
              </a:ext>
            </a:extLst>
          </p:cNvPr>
          <p:cNvSpPr txBox="1"/>
          <p:nvPr/>
        </p:nvSpPr>
        <p:spPr>
          <a:xfrm>
            <a:off x="213064" y="976544"/>
            <a:ext cx="8229600" cy="5424256"/>
          </a:xfrm>
          <a:prstGeom prst="rect">
            <a:avLst/>
          </a:prstGeom>
          <a:noFill/>
          <a:ln>
            <a:noFill/>
          </a:ln>
        </p:spPr>
        <p:txBody>
          <a:bodyPr spcFirstLastPara="1" wrap="square" lIns="91425" tIns="91425" rIns="91425" bIns="91425" anchor="t" anchorCtr="0">
            <a:noAutofit/>
          </a:bodyPr>
          <a:lstStyle/>
          <a:p>
            <a:pPr marL="63500" lvl="0" algn="ctr" rtl="0">
              <a:spcBef>
                <a:spcPts val="0"/>
              </a:spcBef>
              <a:spcAft>
                <a:spcPts val="0"/>
              </a:spcAft>
              <a:buClr>
                <a:schemeClr val="dk1"/>
              </a:buClr>
              <a:buSzPts val="2600"/>
            </a:pPr>
            <a:r>
              <a:rPr lang="en-US" sz="2400" b="1" dirty="0">
                <a:solidFill>
                  <a:schemeClr val="dk1"/>
                </a:solidFill>
                <a:latin typeface="Montserrat" panose="00000500000000000000" pitchFamily="50" charset="0"/>
                <a:ea typeface="Calibri"/>
                <a:cs typeface="Calibri"/>
                <a:sym typeface="Calibri"/>
              </a:rPr>
              <a:t>OHEP Advisory Board </a:t>
            </a:r>
          </a:p>
          <a:p>
            <a:pPr marL="63500" lvl="0" algn="ctr" rtl="0">
              <a:spcBef>
                <a:spcPts val="0"/>
              </a:spcBef>
              <a:spcAft>
                <a:spcPts val="0"/>
              </a:spcAft>
              <a:buClr>
                <a:schemeClr val="dk1"/>
              </a:buClr>
              <a:buSzPts val="2600"/>
            </a:pPr>
            <a:r>
              <a:rPr lang="en-US" sz="2400" dirty="0">
                <a:solidFill>
                  <a:schemeClr val="dk1"/>
                </a:solidFill>
                <a:latin typeface="Montserrat" panose="00000500000000000000" pitchFamily="50" charset="0"/>
                <a:ea typeface="Calibri"/>
                <a:cs typeface="Calibri"/>
                <a:sym typeface="Calibri"/>
              </a:rPr>
              <a:t>October 10, 2024 Meeting</a:t>
            </a:r>
          </a:p>
          <a:p>
            <a:pPr marL="63500" lvl="0" algn="ctr" rtl="0">
              <a:spcBef>
                <a:spcPts val="0"/>
              </a:spcBef>
              <a:spcAft>
                <a:spcPts val="0"/>
              </a:spcAft>
              <a:buClr>
                <a:schemeClr val="dk1"/>
              </a:buClr>
              <a:buSzPts val="2600"/>
            </a:pPr>
            <a:r>
              <a:rPr lang="en-US" sz="2400" dirty="0">
                <a:solidFill>
                  <a:schemeClr val="dk1"/>
                </a:solidFill>
                <a:latin typeface="Montserrat" panose="00000500000000000000" pitchFamily="50" charset="0"/>
                <a:ea typeface="Calibri"/>
                <a:cs typeface="Calibri"/>
                <a:sym typeface="Calibri"/>
              </a:rPr>
              <a:t>Agenda</a:t>
            </a:r>
          </a:p>
          <a:p>
            <a:pPr marL="63500" lvl="0" algn="ctr" rtl="0">
              <a:spcBef>
                <a:spcPts val="0"/>
              </a:spcBef>
              <a:spcAft>
                <a:spcPts val="0"/>
              </a:spcAft>
              <a:buClr>
                <a:schemeClr val="dk1"/>
              </a:buClr>
              <a:buSzPts val="2600"/>
            </a:pPr>
            <a:endParaRPr lang="en-US" sz="2400" dirty="0">
              <a:solidFill>
                <a:schemeClr val="dk1"/>
              </a:solidFill>
              <a:latin typeface="Montserrat" panose="00000500000000000000" pitchFamily="50" charset="0"/>
              <a:ea typeface="Calibri"/>
              <a:cs typeface="Calibri"/>
              <a:sym typeface="Calibri"/>
            </a:endParaRPr>
          </a:p>
          <a:p>
            <a:pPr marL="520700" lvl="0" indent="-457200" algn="l" rtl="0">
              <a:spcBef>
                <a:spcPts val="0"/>
              </a:spcBef>
              <a:spcAft>
                <a:spcPts val="0"/>
              </a:spcAft>
              <a:buClr>
                <a:schemeClr val="dk1"/>
              </a:buClr>
              <a:buSzPts val="2600"/>
              <a:buFont typeface="Wingdings" panose="05000000000000000000" pitchFamily="2" charset="2"/>
              <a:buChar char="Ø"/>
            </a:pPr>
            <a:r>
              <a:rPr lang="en-US" sz="1800" dirty="0">
                <a:solidFill>
                  <a:schemeClr val="dk1"/>
                </a:solidFill>
                <a:latin typeface="Montserrat" panose="00000500000000000000" pitchFamily="50" charset="0"/>
                <a:ea typeface="Calibri"/>
                <a:cs typeface="Calibri"/>
                <a:sym typeface="Calibri"/>
              </a:rPr>
              <a:t>Introductions</a:t>
            </a:r>
          </a:p>
          <a:p>
            <a:pPr marL="63500" lvl="0" algn="l" rtl="0">
              <a:spcBef>
                <a:spcPts val="0"/>
              </a:spcBef>
              <a:spcAft>
                <a:spcPts val="0"/>
              </a:spcAft>
              <a:buClr>
                <a:schemeClr val="dk1"/>
              </a:buClr>
              <a:buSzPts val="2600"/>
            </a:pPr>
            <a:endParaRPr lang="en-US" sz="1800" dirty="0">
              <a:solidFill>
                <a:schemeClr val="dk1"/>
              </a:solidFill>
              <a:latin typeface="Montserrat" panose="00000500000000000000" pitchFamily="50" charset="0"/>
              <a:ea typeface="Calibri"/>
              <a:cs typeface="Calibri"/>
              <a:sym typeface="Calibri"/>
            </a:endParaRPr>
          </a:p>
          <a:p>
            <a:pPr marL="520700" lvl="0" indent="-457200" algn="l" rtl="0">
              <a:spcBef>
                <a:spcPts val="0"/>
              </a:spcBef>
              <a:spcAft>
                <a:spcPts val="0"/>
              </a:spcAft>
              <a:buClr>
                <a:schemeClr val="dk1"/>
              </a:buClr>
              <a:buSzPts val="2600"/>
              <a:buFont typeface="Wingdings" panose="05000000000000000000" pitchFamily="2" charset="2"/>
              <a:buChar char="Ø"/>
            </a:pPr>
            <a:r>
              <a:rPr lang="en-US" sz="1800" dirty="0">
                <a:solidFill>
                  <a:schemeClr val="dk1"/>
                </a:solidFill>
                <a:latin typeface="Montserrat" panose="00000500000000000000" pitchFamily="50" charset="0"/>
                <a:ea typeface="Calibri"/>
                <a:cs typeface="Calibri"/>
                <a:sym typeface="Calibri"/>
              </a:rPr>
              <a:t>FY24 Year-End Statistics</a:t>
            </a:r>
          </a:p>
          <a:p>
            <a:pPr marL="63500" lvl="0" algn="l" rtl="0">
              <a:spcBef>
                <a:spcPts val="0"/>
              </a:spcBef>
              <a:spcAft>
                <a:spcPts val="0"/>
              </a:spcAft>
              <a:buClr>
                <a:schemeClr val="dk1"/>
              </a:buClr>
              <a:buSzPts val="2600"/>
            </a:pPr>
            <a:endParaRPr lang="en-US" sz="1800" dirty="0">
              <a:solidFill>
                <a:schemeClr val="dk1"/>
              </a:solidFill>
              <a:latin typeface="Montserrat" panose="00000500000000000000" pitchFamily="50" charset="0"/>
              <a:ea typeface="Calibri"/>
              <a:cs typeface="Calibri"/>
              <a:sym typeface="Calibri"/>
            </a:endParaRPr>
          </a:p>
          <a:p>
            <a:pPr marL="520700" lvl="0" indent="-457200" algn="l" rtl="0">
              <a:spcBef>
                <a:spcPts val="0"/>
              </a:spcBef>
              <a:spcAft>
                <a:spcPts val="0"/>
              </a:spcAft>
              <a:buClr>
                <a:schemeClr val="dk1"/>
              </a:buClr>
              <a:buSzPts val="2600"/>
              <a:buFont typeface="Wingdings" panose="05000000000000000000" pitchFamily="2" charset="2"/>
              <a:buChar char="Ø"/>
            </a:pPr>
            <a:r>
              <a:rPr lang="en-US" sz="1800" dirty="0">
                <a:solidFill>
                  <a:schemeClr val="dk1"/>
                </a:solidFill>
                <a:latin typeface="Montserrat" panose="00000500000000000000" pitchFamily="50" charset="0"/>
                <a:ea typeface="Calibri"/>
                <a:cs typeface="Calibri"/>
                <a:sym typeface="Calibri"/>
              </a:rPr>
              <a:t>FY25 Updates</a:t>
            </a:r>
          </a:p>
          <a:p>
            <a:pPr marL="520700" lvl="0" indent="-457200" algn="l" rtl="0">
              <a:spcBef>
                <a:spcPts val="0"/>
              </a:spcBef>
              <a:spcAft>
                <a:spcPts val="0"/>
              </a:spcAft>
              <a:buClr>
                <a:schemeClr val="dk1"/>
              </a:buClr>
              <a:buSzPts val="2600"/>
              <a:buFont typeface="Wingdings" panose="05000000000000000000" pitchFamily="2" charset="2"/>
              <a:buChar char="Ø"/>
            </a:pPr>
            <a:endParaRPr lang="en-US" sz="1800" dirty="0">
              <a:solidFill>
                <a:schemeClr val="dk1"/>
              </a:solidFill>
              <a:latin typeface="Montserrat" panose="00000500000000000000" pitchFamily="50" charset="0"/>
              <a:ea typeface="Calibri"/>
              <a:cs typeface="Calibri"/>
              <a:sym typeface="Calibri"/>
            </a:endParaRPr>
          </a:p>
          <a:p>
            <a:pPr marL="520700" lvl="0" indent="-457200" algn="l" rtl="0">
              <a:spcBef>
                <a:spcPts val="0"/>
              </a:spcBef>
              <a:spcAft>
                <a:spcPts val="0"/>
              </a:spcAft>
              <a:buClr>
                <a:schemeClr val="dk1"/>
              </a:buClr>
              <a:buSzPts val="2600"/>
              <a:buFont typeface="Wingdings" panose="05000000000000000000" pitchFamily="2" charset="2"/>
              <a:buChar char="Ø"/>
            </a:pPr>
            <a:r>
              <a:rPr lang="en-US" sz="1800" dirty="0">
                <a:solidFill>
                  <a:schemeClr val="dk1"/>
                </a:solidFill>
                <a:latin typeface="Montserrat" panose="00000500000000000000" pitchFamily="50" charset="0"/>
                <a:ea typeface="Calibri"/>
                <a:cs typeface="Calibri"/>
                <a:sym typeface="Calibri"/>
              </a:rPr>
              <a:t>FY25  1</a:t>
            </a:r>
            <a:r>
              <a:rPr lang="en-US" sz="1800" baseline="30000" dirty="0">
                <a:solidFill>
                  <a:schemeClr val="dk1"/>
                </a:solidFill>
                <a:latin typeface="Montserrat" panose="00000500000000000000" pitchFamily="50" charset="0"/>
                <a:ea typeface="Calibri"/>
                <a:cs typeface="Calibri"/>
                <a:sym typeface="Calibri"/>
              </a:rPr>
              <a:t>st</a:t>
            </a:r>
            <a:r>
              <a:rPr lang="en-US" sz="1800" dirty="0">
                <a:solidFill>
                  <a:schemeClr val="dk1"/>
                </a:solidFill>
                <a:latin typeface="Montserrat" panose="00000500000000000000" pitchFamily="50" charset="0"/>
                <a:ea typeface="Calibri"/>
                <a:cs typeface="Calibri"/>
                <a:sym typeface="Calibri"/>
              </a:rPr>
              <a:t> Quarter Overview</a:t>
            </a:r>
          </a:p>
          <a:p>
            <a:pPr marL="63500" lvl="0" algn="l" rtl="0">
              <a:spcBef>
                <a:spcPts val="0"/>
              </a:spcBef>
              <a:spcAft>
                <a:spcPts val="0"/>
              </a:spcAft>
              <a:buClr>
                <a:schemeClr val="dk1"/>
              </a:buClr>
              <a:buSzPts val="2600"/>
            </a:pPr>
            <a:endParaRPr lang="en-US" sz="1800" dirty="0">
              <a:solidFill>
                <a:schemeClr val="dk1"/>
              </a:solidFill>
              <a:latin typeface="Montserrat" panose="00000500000000000000" pitchFamily="50" charset="0"/>
              <a:ea typeface="Calibri"/>
              <a:cs typeface="Calibri"/>
              <a:sym typeface="Calibri"/>
            </a:endParaRPr>
          </a:p>
          <a:p>
            <a:pPr marL="520700" lvl="0" indent="-457200" algn="l" rtl="0">
              <a:spcBef>
                <a:spcPts val="0"/>
              </a:spcBef>
              <a:spcAft>
                <a:spcPts val="0"/>
              </a:spcAft>
              <a:buClr>
                <a:schemeClr val="dk1"/>
              </a:buClr>
              <a:buSzPts val="2600"/>
              <a:buFont typeface="Wingdings" panose="05000000000000000000" pitchFamily="2" charset="2"/>
              <a:buChar char="Ø"/>
            </a:pPr>
            <a:r>
              <a:rPr lang="en-US" sz="1800" dirty="0">
                <a:solidFill>
                  <a:schemeClr val="dk1"/>
                </a:solidFill>
                <a:latin typeface="Montserrat" panose="00000500000000000000" pitchFamily="50" charset="0"/>
                <a:ea typeface="Calibri"/>
                <a:cs typeface="Calibri"/>
                <a:sym typeface="Calibri"/>
              </a:rPr>
              <a:t>Crisis Season (November 1-March 31, 2025)</a:t>
            </a:r>
          </a:p>
          <a:p>
            <a:pPr marL="520700" lvl="0" indent="-457200" algn="l" rtl="0">
              <a:spcBef>
                <a:spcPts val="0"/>
              </a:spcBef>
              <a:spcAft>
                <a:spcPts val="0"/>
              </a:spcAft>
              <a:buClr>
                <a:schemeClr val="dk1"/>
              </a:buClr>
              <a:buSzPts val="2600"/>
              <a:buFont typeface="Wingdings" panose="05000000000000000000" pitchFamily="2" charset="2"/>
              <a:buChar char="Ø"/>
            </a:pPr>
            <a:endParaRPr lang="en-US" sz="1800" dirty="0">
              <a:solidFill>
                <a:schemeClr val="dk1"/>
              </a:solidFill>
              <a:latin typeface="Montserrat" panose="00000500000000000000" pitchFamily="50" charset="0"/>
              <a:ea typeface="Calibri"/>
              <a:cs typeface="Calibri"/>
              <a:sym typeface="Calibri"/>
            </a:endParaRPr>
          </a:p>
          <a:p>
            <a:pPr marL="520700" lvl="0" indent="-457200" algn="l" rtl="0">
              <a:spcBef>
                <a:spcPts val="0"/>
              </a:spcBef>
              <a:spcAft>
                <a:spcPts val="0"/>
              </a:spcAft>
              <a:buClr>
                <a:schemeClr val="dk1"/>
              </a:buClr>
              <a:buSzPts val="2600"/>
              <a:buFont typeface="Wingdings" panose="05000000000000000000" pitchFamily="2" charset="2"/>
              <a:buChar char="Ø"/>
            </a:pPr>
            <a:r>
              <a:rPr lang="en-US" sz="1800" dirty="0">
                <a:solidFill>
                  <a:schemeClr val="dk1"/>
                </a:solidFill>
                <a:latin typeface="Montserrat" panose="00000500000000000000" pitchFamily="50" charset="0"/>
                <a:ea typeface="Calibri"/>
                <a:cs typeface="Calibri"/>
                <a:sym typeface="Calibri"/>
              </a:rPr>
              <a:t>Member Updates</a:t>
            </a:r>
          </a:p>
          <a:p>
            <a:pPr marL="520700" lvl="0" indent="-457200" algn="l" rtl="0">
              <a:spcBef>
                <a:spcPts val="0"/>
              </a:spcBef>
              <a:spcAft>
                <a:spcPts val="0"/>
              </a:spcAft>
              <a:buClr>
                <a:schemeClr val="dk1"/>
              </a:buClr>
              <a:buSzPts val="2600"/>
              <a:buFont typeface="Wingdings" panose="05000000000000000000" pitchFamily="2" charset="2"/>
              <a:buChar char="Ø"/>
            </a:pPr>
            <a:endParaRPr lang="en-US" sz="1800" dirty="0">
              <a:solidFill>
                <a:schemeClr val="dk1"/>
              </a:solidFill>
              <a:latin typeface="Montserrat" panose="00000500000000000000" pitchFamily="50" charset="0"/>
              <a:ea typeface="Calibri"/>
              <a:cs typeface="Calibri"/>
              <a:sym typeface="Calibri"/>
            </a:endParaRPr>
          </a:p>
          <a:p>
            <a:pPr marL="520700" lvl="0" indent="-457200" algn="l" rtl="0">
              <a:spcBef>
                <a:spcPts val="0"/>
              </a:spcBef>
              <a:spcAft>
                <a:spcPts val="0"/>
              </a:spcAft>
              <a:buClr>
                <a:schemeClr val="dk1"/>
              </a:buClr>
              <a:buSzPts val="2600"/>
              <a:buFont typeface="Wingdings" panose="05000000000000000000" pitchFamily="2" charset="2"/>
              <a:buChar char="Ø"/>
            </a:pPr>
            <a:r>
              <a:rPr lang="en-US" sz="1800" dirty="0">
                <a:solidFill>
                  <a:schemeClr val="dk1"/>
                </a:solidFill>
                <a:latin typeface="Montserrat" panose="00000500000000000000" pitchFamily="50" charset="0"/>
                <a:ea typeface="Calibri"/>
                <a:cs typeface="Calibri"/>
                <a:sym typeface="Calibri"/>
              </a:rPr>
              <a:t>Next Steps</a:t>
            </a:r>
          </a:p>
          <a:p>
            <a:pPr marL="520700" lvl="0" indent="-457200" algn="l" rtl="0">
              <a:spcBef>
                <a:spcPts val="0"/>
              </a:spcBef>
              <a:spcAft>
                <a:spcPts val="0"/>
              </a:spcAft>
              <a:buClr>
                <a:schemeClr val="dk1"/>
              </a:buClr>
              <a:buSzPts val="2600"/>
              <a:buFont typeface="Wingdings" panose="05000000000000000000" pitchFamily="2" charset="2"/>
              <a:buChar char="Ø"/>
            </a:pPr>
            <a:endParaRPr lang="en-US" sz="2600" dirty="0">
              <a:solidFill>
                <a:schemeClr val="dk1"/>
              </a:solidFill>
              <a:latin typeface="Calibri"/>
              <a:ea typeface="Calibri"/>
              <a:cs typeface="Calibri"/>
              <a:sym typeface="Calibri"/>
            </a:endParaRPr>
          </a:p>
          <a:p>
            <a:pPr marL="63500" lvl="0" algn="l" rtl="0">
              <a:spcBef>
                <a:spcPts val="0"/>
              </a:spcBef>
              <a:spcAft>
                <a:spcPts val="0"/>
              </a:spcAft>
              <a:buClr>
                <a:schemeClr val="dk1"/>
              </a:buClr>
              <a:buSzPts val="2600"/>
            </a:pPr>
            <a:endParaRPr lang="en-US" sz="2600" dirty="0">
              <a:solidFill>
                <a:schemeClr val="dk1"/>
              </a:solidFill>
              <a:latin typeface="Calibri"/>
              <a:ea typeface="Calibri"/>
              <a:cs typeface="Calibri"/>
              <a:sym typeface="Calibri"/>
            </a:endParaRPr>
          </a:p>
          <a:p>
            <a:pPr marL="520700" lvl="0" indent="-457200" algn="l" rtl="0">
              <a:spcBef>
                <a:spcPts val="0"/>
              </a:spcBef>
              <a:spcAft>
                <a:spcPts val="0"/>
              </a:spcAft>
              <a:buClr>
                <a:schemeClr val="dk1"/>
              </a:buClr>
              <a:buSzPts val="2600"/>
              <a:buFont typeface="Arial" panose="020B0604020202020204" pitchFamily="34" charset="0"/>
              <a:buChar char="•"/>
            </a:pPr>
            <a:endParaRPr lang="en-US" sz="2600" dirty="0">
              <a:solidFill>
                <a:schemeClr val="dk1"/>
              </a:solidFill>
              <a:latin typeface="Calibri"/>
              <a:ea typeface="Calibri"/>
              <a:cs typeface="Calibri"/>
              <a:sym typeface="Calibri"/>
            </a:endParaRPr>
          </a:p>
          <a:p>
            <a:pPr marL="520700" lvl="1" algn="l" rtl="0">
              <a:spcBef>
                <a:spcPts val="0"/>
              </a:spcBef>
              <a:spcAft>
                <a:spcPts val="0"/>
              </a:spcAft>
              <a:buClr>
                <a:schemeClr val="dk1"/>
              </a:buClr>
              <a:buSzPts val="2600"/>
            </a:pPr>
            <a:r>
              <a:rPr lang="en-US" sz="2600" dirty="0">
                <a:solidFill>
                  <a:schemeClr val="dk1"/>
                </a:solidFill>
                <a:latin typeface="Calibri"/>
                <a:ea typeface="Calibri"/>
                <a:cs typeface="Calibri"/>
                <a:sym typeface="Calibri"/>
              </a:rPr>
              <a:t>     </a:t>
            </a:r>
            <a:endParaRPr sz="2600" dirty="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6342763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Shape 90"/>
        <p:cNvGrpSpPr/>
        <p:nvPr/>
      </p:nvGrpSpPr>
      <p:grpSpPr>
        <a:xfrm>
          <a:off x="0" y="0"/>
          <a:ext cx="0" cy="0"/>
          <a:chOff x="0" y="0"/>
          <a:chExt cx="0" cy="0"/>
        </a:xfrm>
      </p:grpSpPr>
      <p:sp>
        <p:nvSpPr>
          <p:cNvPr id="91" name="Google Shape;91;p1"/>
          <p:cNvSpPr/>
          <p:nvPr/>
        </p:nvSpPr>
        <p:spPr>
          <a:xfrm>
            <a:off x="0" y="6553200"/>
            <a:ext cx="9144000" cy="304800"/>
          </a:xfrm>
          <a:prstGeom prst="rect">
            <a:avLst/>
          </a:prstGeom>
          <a:solidFill>
            <a:srgbClr val="981F33"/>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93" name="Google Shape;93;p1" descr="SLDE-1_DHS-logo_File_2017.png"/>
          <p:cNvPicPr preferRelativeResize="0"/>
          <p:nvPr/>
        </p:nvPicPr>
        <p:blipFill rotWithShape="1">
          <a:blip r:embed="rId3">
            <a:alphaModFix/>
          </a:blip>
          <a:srcRect b="38461"/>
          <a:stretch/>
        </p:blipFill>
        <p:spPr>
          <a:xfrm>
            <a:off x="0" y="0"/>
            <a:ext cx="9144000" cy="609600"/>
          </a:xfrm>
          <a:prstGeom prst="rect">
            <a:avLst/>
          </a:prstGeom>
          <a:solidFill>
            <a:srgbClr val="981F33"/>
          </a:solidFill>
          <a:ln>
            <a:noFill/>
          </a:ln>
        </p:spPr>
      </p:pic>
      <p:graphicFrame>
        <p:nvGraphicFramePr>
          <p:cNvPr id="2" name="Table 1">
            <a:extLst>
              <a:ext uri="{FF2B5EF4-FFF2-40B4-BE49-F238E27FC236}">
                <a16:creationId xmlns:a16="http://schemas.microsoft.com/office/drawing/2014/main" id="{A0BB2ED3-054F-4D67-A23E-658171F72ED1}"/>
              </a:ext>
            </a:extLst>
          </p:cNvPr>
          <p:cNvGraphicFramePr>
            <a:graphicFrameLocks noGrp="1"/>
          </p:cNvGraphicFramePr>
          <p:nvPr>
            <p:extLst>
              <p:ext uri="{D42A27DB-BD31-4B8C-83A1-F6EECF244321}">
                <p14:modId xmlns:p14="http://schemas.microsoft.com/office/powerpoint/2010/main" val="1494915790"/>
              </p:ext>
            </p:extLst>
          </p:nvPr>
        </p:nvGraphicFramePr>
        <p:xfrm>
          <a:off x="457200" y="958788"/>
          <a:ext cx="8114188" cy="4998126"/>
        </p:xfrm>
        <a:graphic>
          <a:graphicData uri="http://schemas.openxmlformats.org/drawingml/2006/table">
            <a:tbl>
              <a:tblPr>
                <a:tableStyleId>{ED67FF3D-0F0A-49B3-85F3-A00BC0280206}</a:tableStyleId>
              </a:tblPr>
              <a:tblGrid>
                <a:gridCol w="2711365">
                  <a:extLst>
                    <a:ext uri="{9D8B030D-6E8A-4147-A177-3AD203B41FA5}">
                      <a16:colId xmlns:a16="http://schemas.microsoft.com/office/drawing/2014/main" val="711983230"/>
                    </a:ext>
                  </a:extLst>
                </a:gridCol>
                <a:gridCol w="1421377">
                  <a:extLst>
                    <a:ext uri="{9D8B030D-6E8A-4147-A177-3AD203B41FA5}">
                      <a16:colId xmlns:a16="http://schemas.microsoft.com/office/drawing/2014/main" val="1301208046"/>
                    </a:ext>
                  </a:extLst>
                </a:gridCol>
                <a:gridCol w="1401468">
                  <a:extLst>
                    <a:ext uri="{9D8B030D-6E8A-4147-A177-3AD203B41FA5}">
                      <a16:colId xmlns:a16="http://schemas.microsoft.com/office/drawing/2014/main" val="2755414364"/>
                    </a:ext>
                  </a:extLst>
                </a:gridCol>
                <a:gridCol w="1443638">
                  <a:extLst>
                    <a:ext uri="{9D8B030D-6E8A-4147-A177-3AD203B41FA5}">
                      <a16:colId xmlns:a16="http://schemas.microsoft.com/office/drawing/2014/main" val="2555437966"/>
                    </a:ext>
                  </a:extLst>
                </a:gridCol>
                <a:gridCol w="1136340">
                  <a:extLst>
                    <a:ext uri="{9D8B030D-6E8A-4147-A177-3AD203B41FA5}">
                      <a16:colId xmlns:a16="http://schemas.microsoft.com/office/drawing/2014/main" val="3452718035"/>
                    </a:ext>
                  </a:extLst>
                </a:gridCol>
              </a:tblGrid>
              <a:tr h="234232">
                <a:tc gridSpan="5">
                  <a:txBody>
                    <a:bodyPr/>
                    <a:lstStyle/>
                    <a:p>
                      <a:pPr algn="ctr" fontAlgn="b"/>
                      <a:r>
                        <a:rPr lang="en-US" sz="1100" b="1" u="none" strike="noStrike" dirty="0">
                          <a:effectLst/>
                        </a:rPr>
                        <a:t>MARYLAND DEPARTMENT  OF HUMAN SERVICES</a:t>
                      </a:r>
                      <a:endParaRPr lang="en-US" sz="1100" b="1" i="0" u="none" strike="noStrike" dirty="0">
                        <a:solidFill>
                          <a:srgbClr val="000000"/>
                        </a:solidFill>
                        <a:effectLst/>
                        <a:latin typeface="Arial" panose="020B0604020202020204" pitchFamily="34" charset="0"/>
                      </a:endParaRPr>
                    </a:p>
                  </a:txBody>
                  <a:tcPr marL="0" marR="0" marT="0"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372624967"/>
                  </a:ext>
                </a:extLst>
              </a:tr>
              <a:tr h="222519">
                <a:tc gridSpan="5">
                  <a:txBody>
                    <a:bodyPr/>
                    <a:lstStyle/>
                    <a:p>
                      <a:pPr algn="ctr" fontAlgn="b"/>
                      <a:r>
                        <a:rPr lang="en-US" sz="1000" b="1" u="none" strike="noStrike" dirty="0">
                          <a:effectLst/>
                        </a:rPr>
                        <a:t>FAMILY INVESTMENT ADMINISTRATION</a:t>
                      </a:r>
                      <a:endParaRPr lang="en-US" sz="1000" b="1" i="0" u="none" strike="noStrike" dirty="0">
                        <a:solidFill>
                          <a:srgbClr val="000000"/>
                        </a:solidFill>
                        <a:effectLst/>
                        <a:latin typeface="Arial" panose="020B0604020202020204" pitchFamily="34" charset="0"/>
                      </a:endParaRPr>
                    </a:p>
                  </a:txBody>
                  <a:tcPr marL="0" marR="0" marT="0"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597837100"/>
                  </a:ext>
                </a:extLst>
              </a:tr>
              <a:tr h="199097">
                <a:tc gridSpan="4">
                  <a:txBody>
                    <a:bodyPr/>
                    <a:lstStyle/>
                    <a:p>
                      <a:pPr algn="ctr" fontAlgn="b"/>
                      <a:r>
                        <a:rPr lang="en-US" sz="900" b="1" u="none" strike="noStrike" dirty="0">
                          <a:effectLst/>
                        </a:rPr>
                        <a:t>                            OFFICE OF HOME ENERGY PROGRAMS</a:t>
                      </a:r>
                      <a:endParaRPr lang="en-US" sz="900" b="1" i="0" u="none" strike="noStrike" dirty="0">
                        <a:solidFill>
                          <a:srgbClr val="000000"/>
                        </a:solidFill>
                        <a:effectLst/>
                        <a:latin typeface="Arial" panose="020B0604020202020204" pitchFamily="34" charset="0"/>
                      </a:endParaRPr>
                    </a:p>
                  </a:txBody>
                  <a:tcPr marL="0" marR="0" marT="0" marB="0" anchor="b"/>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fontAlgn="b"/>
                      <a:r>
                        <a:rPr lang="en-US" sz="900" u="none" strike="noStrike">
                          <a:effectLst/>
                        </a:rPr>
                        <a:t>July-24</a:t>
                      </a:r>
                      <a:endParaRPr lang="en-US" sz="900" b="1" i="0"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161482488"/>
                  </a:ext>
                </a:extLst>
              </a:tr>
              <a:tr h="187386">
                <a:tc>
                  <a:txBody>
                    <a:bodyPr/>
                    <a:lstStyle/>
                    <a:p>
                      <a:pPr algn="l" fontAlgn="t"/>
                      <a:endParaRPr lang="en-US" sz="900" b="0" i="0" u="none" strike="noStrike">
                        <a:solidFill>
                          <a:srgbClr val="000000"/>
                        </a:solidFill>
                        <a:effectLst/>
                        <a:latin typeface="Arial" panose="020B0604020202020204" pitchFamily="34" charset="0"/>
                      </a:endParaRPr>
                    </a:p>
                  </a:txBody>
                  <a:tcPr marL="0" marR="0" marT="0" marB="0"/>
                </a:tc>
                <a:tc>
                  <a:txBody>
                    <a:bodyPr/>
                    <a:lstStyle/>
                    <a:p>
                      <a:pPr algn="l" fontAlgn="t"/>
                      <a:endParaRPr lang="en-US" sz="900" b="0" i="0" u="none" strike="noStrike">
                        <a:solidFill>
                          <a:srgbClr val="000000"/>
                        </a:solidFill>
                        <a:effectLst/>
                        <a:latin typeface="Arial" panose="020B0604020202020204" pitchFamily="34" charset="0"/>
                      </a:endParaRPr>
                    </a:p>
                  </a:txBody>
                  <a:tcPr marL="0" marR="0" marT="0" marB="0"/>
                </a:tc>
                <a:tc>
                  <a:txBody>
                    <a:bodyPr/>
                    <a:lstStyle/>
                    <a:p>
                      <a:pPr algn="l" fontAlgn="t"/>
                      <a:endParaRPr lang="en-US" sz="900" b="0" i="0" u="none" strike="noStrike" dirty="0">
                        <a:solidFill>
                          <a:srgbClr val="000000"/>
                        </a:solidFill>
                        <a:effectLst/>
                        <a:latin typeface="Arial" panose="020B0604020202020204" pitchFamily="34" charset="0"/>
                      </a:endParaRPr>
                    </a:p>
                  </a:txBody>
                  <a:tcPr marL="0" marR="0" marT="0" marB="0"/>
                </a:tc>
                <a:tc>
                  <a:txBody>
                    <a:bodyPr/>
                    <a:lstStyle/>
                    <a:p>
                      <a:pPr algn="l" fontAlgn="t"/>
                      <a:endParaRPr lang="en-US" sz="900" b="0" i="0" u="none" strike="noStrike">
                        <a:solidFill>
                          <a:srgbClr val="000000"/>
                        </a:solidFill>
                        <a:effectLst/>
                        <a:latin typeface="Arial" panose="020B0604020202020204" pitchFamily="34" charset="0"/>
                      </a:endParaRPr>
                    </a:p>
                  </a:txBody>
                  <a:tcPr marL="0" marR="0" marT="0" marB="0"/>
                </a:tc>
                <a:tc>
                  <a:txBody>
                    <a:bodyPr/>
                    <a:lstStyle/>
                    <a:p>
                      <a:pPr algn="l" fontAlgn="t"/>
                      <a:endParaRPr lang="en-US" sz="900" b="0" i="0" u="none" strike="noStrike">
                        <a:solidFill>
                          <a:srgbClr val="000000"/>
                        </a:solidFill>
                        <a:effectLst/>
                        <a:latin typeface="Arial" panose="020B0604020202020204" pitchFamily="34" charset="0"/>
                      </a:endParaRPr>
                    </a:p>
                  </a:txBody>
                  <a:tcPr marL="0" marR="0" marT="0" marB="0"/>
                </a:tc>
                <a:extLst>
                  <a:ext uri="{0D108BD9-81ED-4DB2-BD59-A6C34878D82A}">
                    <a16:rowId xmlns:a16="http://schemas.microsoft.com/office/drawing/2014/main" val="3826961989"/>
                  </a:ext>
                </a:extLst>
              </a:tr>
              <a:tr h="245944">
                <a:tc>
                  <a:txBody>
                    <a:bodyPr/>
                    <a:lstStyle/>
                    <a:p>
                      <a:pPr algn="ctr" fontAlgn="b"/>
                      <a:r>
                        <a:rPr lang="en-US" sz="1100" u="none" strike="noStrike">
                          <a:effectLst/>
                        </a:rPr>
                        <a:t>Year </a:t>
                      </a:r>
                      <a:endParaRPr lang="en-US" sz="1100" b="1" i="0" u="none" strike="noStrike">
                        <a:solidFill>
                          <a:srgbClr val="000000"/>
                        </a:solidFill>
                        <a:effectLst/>
                        <a:latin typeface="Arial" panose="020B0604020202020204" pitchFamily="34" charset="0"/>
                      </a:endParaRPr>
                    </a:p>
                  </a:txBody>
                  <a:tcPr marL="0" marR="0" marT="0" marB="0" anchor="b"/>
                </a:tc>
                <a:tc>
                  <a:txBody>
                    <a:bodyPr/>
                    <a:lstStyle/>
                    <a:p>
                      <a:pPr algn="ctr" fontAlgn="b"/>
                      <a:r>
                        <a:rPr lang="en-US" sz="1100" u="none" strike="noStrike">
                          <a:effectLst/>
                        </a:rPr>
                        <a:t>FY 2023</a:t>
                      </a:r>
                      <a:endParaRPr lang="en-US" sz="1100" b="1" i="0" u="none" strike="noStrike">
                        <a:solidFill>
                          <a:srgbClr val="000000"/>
                        </a:solidFill>
                        <a:effectLst/>
                        <a:latin typeface="Arial" panose="020B0604020202020204" pitchFamily="34" charset="0"/>
                      </a:endParaRPr>
                    </a:p>
                  </a:txBody>
                  <a:tcPr marL="0" marR="0" marT="0" marB="0" anchor="b"/>
                </a:tc>
                <a:tc>
                  <a:txBody>
                    <a:bodyPr/>
                    <a:lstStyle/>
                    <a:p>
                      <a:pPr algn="ctr" fontAlgn="b"/>
                      <a:r>
                        <a:rPr lang="en-US" sz="1100" u="none" strike="noStrike" dirty="0">
                          <a:effectLst/>
                        </a:rPr>
                        <a:t>FY 2024</a:t>
                      </a:r>
                      <a:endParaRPr lang="en-US" sz="1100" b="1" i="0" u="none" strike="noStrike" dirty="0">
                        <a:solidFill>
                          <a:srgbClr val="000000"/>
                        </a:solidFill>
                        <a:effectLst/>
                        <a:latin typeface="Arial" panose="020B0604020202020204" pitchFamily="34" charset="0"/>
                      </a:endParaRPr>
                    </a:p>
                  </a:txBody>
                  <a:tcPr marL="0" marR="0" marT="0" marB="0" anchor="b"/>
                </a:tc>
                <a:tc>
                  <a:txBody>
                    <a:bodyPr/>
                    <a:lstStyle/>
                    <a:p>
                      <a:pPr algn="ctr" fontAlgn="b"/>
                      <a:r>
                        <a:rPr lang="en-US" sz="1100" u="none" strike="noStrike" dirty="0">
                          <a:effectLst/>
                        </a:rPr>
                        <a:t>CHANGE</a:t>
                      </a:r>
                      <a:endParaRPr lang="en-US" sz="1100" b="1" i="0" u="none" strike="noStrike" dirty="0">
                        <a:solidFill>
                          <a:srgbClr val="000000"/>
                        </a:solidFill>
                        <a:effectLst/>
                        <a:latin typeface="Arial" panose="020B0604020202020204" pitchFamily="34" charset="0"/>
                      </a:endParaRPr>
                    </a:p>
                  </a:txBody>
                  <a:tcPr marL="0" marR="0" marT="0" marB="0" anchor="b"/>
                </a:tc>
                <a:tc>
                  <a:txBody>
                    <a:bodyPr/>
                    <a:lstStyle/>
                    <a:p>
                      <a:pPr algn="ctr" fontAlgn="b"/>
                      <a:r>
                        <a:rPr lang="en-US" sz="1100" u="none" strike="noStrike">
                          <a:effectLst/>
                        </a:rPr>
                        <a:t>% CHANGE</a:t>
                      </a:r>
                      <a:endParaRPr lang="en-US" sz="1100" b="1" i="0"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1480006974"/>
                  </a:ext>
                </a:extLst>
              </a:tr>
              <a:tr h="234232">
                <a:tc>
                  <a:txBody>
                    <a:bodyPr/>
                    <a:lstStyle/>
                    <a:p>
                      <a:pPr algn="l" fontAlgn="t"/>
                      <a:r>
                        <a:rPr lang="en-US" sz="1100" u="none" strike="noStrike">
                          <a:effectLst/>
                        </a:rPr>
                        <a:t> </a:t>
                      </a:r>
                      <a:endParaRPr lang="en-US" sz="1100" b="0" i="0" u="none" strike="noStrike">
                        <a:solidFill>
                          <a:srgbClr val="000000"/>
                        </a:solidFill>
                        <a:effectLst/>
                        <a:latin typeface="Arial" panose="020B0604020202020204" pitchFamily="34" charset="0"/>
                      </a:endParaRPr>
                    </a:p>
                  </a:txBody>
                  <a:tcPr marL="0" marR="0" marT="0" marB="0"/>
                </a:tc>
                <a:tc>
                  <a:txBody>
                    <a:bodyPr/>
                    <a:lstStyle/>
                    <a:p>
                      <a:pPr algn="ctr" fontAlgn="b"/>
                      <a:r>
                        <a:rPr lang="en-US" sz="1000" u="none" strike="noStrike">
                          <a:effectLst/>
                        </a:rPr>
                        <a:t> 7/1/22-6/30/23</a:t>
                      </a:r>
                      <a:endParaRPr lang="en-US" sz="1000" b="1" i="0" u="none" strike="noStrike">
                        <a:solidFill>
                          <a:srgbClr val="000000"/>
                        </a:solidFill>
                        <a:effectLst/>
                        <a:latin typeface="Arial" panose="020B0604020202020204" pitchFamily="34" charset="0"/>
                      </a:endParaRPr>
                    </a:p>
                  </a:txBody>
                  <a:tcPr marL="0" marR="0" marT="0" marB="0" anchor="b"/>
                </a:tc>
                <a:tc>
                  <a:txBody>
                    <a:bodyPr/>
                    <a:lstStyle/>
                    <a:p>
                      <a:pPr algn="ctr" fontAlgn="b"/>
                      <a:r>
                        <a:rPr lang="en-US" sz="1000" u="none" strike="noStrike">
                          <a:effectLst/>
                        </a:rPr>
                        <a:t> 7/1/23-6/30/24</a:t>
                      </a:r>
                      <a:endParaRPr lang="en-US" sz="1000" b="1" i="0" u="none" strike="noStrike">
                        <a:solidFill>
                          <a:srgbClr val="000000"/>
                        </a:solidFill>
                        <a:effectLst/>
                        <a:latin typeface="Arial" panose="020B0604020202020204" pitchFamily="34" charset="0"/>
                      </a:endParaRPr>
                    </a:p>
                  </a:txBody>
                  <a:tcPr marL="0" marR="0" marT="0" marB="0" anchor="b"/>
                </a:tc>
                <a:tc>
                  <a:txBody>
                    <a:bodyPr/>
                    <a:lstStyle/>
                    <a:p>
                      <a:pPr algn="ctr" fontAlgn="b"/>
                      <a:r>
                        <a:rPr lang="en-US" sz="1000" u="none" strike="noStrike" dirty="0">
                          <a:effectLst/>
                        </a:rPr>
                        <a:t>2023-2024</a:t>
                      </a:r>
                      <a:endParaRPr lang="en-US" sz="1000" b="1" i="0" u="none" strike="noStrike" dirty="0">
                        <a:solidFill>
                          <a:srgbClr val="000000"/>
                        </a:solidFill>
                        <a:effectLst/>
                        <a:latin typeface="Arial" panose="020B0604020202020204" pitchFamily="34" charset="0"/>
                      </a:endParaRPr>
                    </a:p>
                  </a:txBody>
                  <a:tcPr marL="0" marR="0" marT="0" marB="0" anchor="b"/>
                </a:tc>
                <a:tc>
                  <a:txBody>
                    <a:bodyPr/>
                    <a:lstStyle/>
                    <a:p>
                      <a:pPr algn="ctr" fontAlgn="b"/>
                      <a:r>
                        <a:rPr lang="en-US" sz="1000" u="none" strike="noStrike">
                          <a:effectLst/>
                        </a:rPr>
                        <a:t>2023-2024</a:t>
                      </a:r>
                      <a:endParaRPr lang="en-US" sz="1000" b="1" i="0"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4033304015"/>
                  </a:ext>
                </a:extLst>
              </a:tr>
              <a:tr h="245944">
                <a:tc>
                  <a:txBody>
                    <a:bodyPr/>
                    <a:lstStyle/>
                    <a:p>
                      <a:pPr algn="l" fontAlgn="t"/>
                      <a:r>
                        <a:rPr lang="en-US" sz="1100" u="none" strike="noStrike">
                          <a:effectLst/>
                        </a:rPr>
                        <a:t>Applications YTD*</a:t>
                      </a:r>
                      <a:endParaRPr lang="en-US" sz="1100" b="1" i="0" u="none" strike="noStrike">
                        <a:solidFill>
                          <a:srgbClr val="000000"/>
                        </a:solidFill>
                        <a:effectLst/>
                        <a:latin typeface="Arial" panose="020B0604020202020204" pitchFamily="34" charset="0"/>
                      </a:endParaRPr>
                    </a:p>
                  </a:txBody>
                  <a:tcPr marL="0" marR="0" marT="0" marB="0"/>
                </a:tc>
                <a:tc>
                  <a:txBody>
                    <a:bodyPr/>
                    <a:lstStyle/>
                    <a:p>
                      <a:pPr algn="l" fontAlgn="t"/>
                      <a:r>
                        <a:rPr lang="en-US" sz="1100" u="none" strike="noStrike">
                          <a:effectLst/>
                        </a:rPr>
                        <a:t> </a:t>
                      </a:r>
                      <a:endParaRPr lang="en-US" sz="1100" b="0" i="0" u="none" strike="noStrike">
                        <a:solidFill>
                          <a:srgbClr val="000000"/>
                        </a:solidFill>
                        <a:effectLst/>
                        <a:latin typeface="Arial" panose="020B0604020202020204" pitchFamily="34" charset="0"/>
                      </a:endParaRPr>
                    </a:p>
                  </a:txBody>
                  <a:tcPr marL="0" marR="0" marT="0" marB="0"/>
                </a:tc>
                <a:tc>
                  <a:txBody>
                    <a:bodyPr/>
                    <a:lstStyle/>
                    <a:p>
                      <a:pPr algn="l" fontAlgn="t"/>
                      <a:r>
                        <a:rPr lang="en-US" sz="1100" u="none" strike="noStrike">
                          <a:effectLst/>
                        </a:rPr>
                        <a:t> </a:t>
                      </a:r>
                      <a:endParaRPr lang="en-US" sz="1100" b="0" i="0" u="none" strike="noStrike">
                        <a:solidFill>
                          <a:srgbClr val="000000"/>
                        </a:solidFill>
                        <a:effectLst/>
                        <a:latin typeface="Arial" panose="020B0604020202020204" pitchFamily="34" charset="0"/>
                      </a:endParaRPr>
                    </a:p>
                  </a:txBody>
                  <a:tcPr marL="0" marR="0" marT="0" marB="0"/>
                </a:tc>
                <a:tc>
                  <a:txBody>
                    <a:bodyPr/>
                    <a:lstStyle/>
                    <a:p>
                      <a:pPr algn="ctr" fontAlgn="b"/>
                      <a:r>
                        <a:rPr lang="en-US" sz="900" u="none" strike="noStrike" dirty="0">
                          <a:effectLst/>
                        </a:rPr>
                        <a:t> </a:t>
                      </a:r>
                      <a:endParaRPr lang="en-US" sz="900" b="0" i="0" u="none" strike="noStrike" dirty="0">
                        <a:solidFill>
                          <a:srgbClr val="000000"/>
                        </a:solidFill>
                        <a:effectLst/>
                        <a:latin typeface="Arial" panose="020B0604020202020204" pitchFamily="34" charset="0"/>
                      </a:endParaRPr>
                    </a:p>
                  </a:txBody>
                  <a:tcPr marL="0" marR="0" marT="0" marB="0" anchor="b"/>
                </a:tc>
                <a:tc>
                  <a:txBody>
                    <a:bodyPr/>
                    <a:lstStyle/>
                    <a:p>
                      <a:pPr algn="ctr" fontAlgn="b"/>
                      <a:r>
                        <a:rPr lang="en-US" sz="900" u="none" strike="noStrike">
                          <a:effectLst/>
                        </a:rPr>
                        <a:t> </a:t>
                      </a:r>
                      <a:endParaRPr lang="en-US" sz="900" b="0" i="0"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2329618141"/>
                  </a:ext>
                </a:extLst>
              </a:tr>
              <a:tr h="234232">
                <a:tc>
                  <a:txBody>
                    <a:bodyPr/>
                    <a:lstStyle/>
                    <a:p>
                      <a:pPr algn="l" fontAlgn="t"/>
                      <a:r>
                        <a:rPr lang="en-US" sz="1100" u="none" strike="noStrike" dirty="0">
                          <a:effectLst/>
                        </a:rPr>
                        <a:t>Total</a:t>
                      </a:r>
                      <a:endParaRPr lang="en-US" sz="1100" b="0" i="0" u="none" strike="noStrike" dirty="0">
                        <a:solidFill>
                          <a:srgbClr val="000000"/>
                        </a:solidFill>
                        <a:effectLst/>
                        <a:latin typeface="Arial" panose="020B0604020202020204" pitchFamily="34" charset="0"/>
                      </a:endParaRPr>
                    </a:p>
                  </a:txBody>
                  <a:tcPr marL="0" marR="0" marT="0" marB="0"/>
                </a:tc>
                <a:tc>
                  <a:txBody>
                    <a:bodyPr/>
                    <a:lstStyle/>
                    <a:p>
                      <a:pPr algn="r" fontAlgn="t"/>
                      <a:r>
                        <a:rPr lang="en-US" sz="1100" u="none" strike="noStrike">
                          <a:effectLst/>
                        </a:rPr>
                        <a:t>143,102</a:t>
                      </a:r>
                      <a:endParaRPr lang="en-US" sz="1100" b="0" i="0" u="none" strike="noStrike">
                        <a:solidFill>
                          <a:srgbClr val="000000"/>
                        </a:solidFill>
                        <a:effectLst/>
                        <a:latin typeface="Arial" panose="020B0604020202020204" pitchFamily="34" charset="0"/>
                      </a:endParaRPr>
                    </a:p>
                  </a:txBody>
                  <a:tcPr marL="0" marR="0" marT="0" marB="0"/>
                </a:tc>
                <a:tc>
                  <a:txBody>
                    <a:bodyPr/>
                    <a:lstStyle/>
                    <a:p>
                      <a:pPr algn="r" fontAlgn="t"/>
                      <a:r>
                        <a:rPr lang="en-US" sz="1100" u="none" strike="noStrike">
                          <a:effectLst/>
                        </a:rPr>
                        <a:t>243,252</a:t>
                      </a:r>
                      <a:endParaRPr lang="en-US" sz="1100" b="0" i="0" u="none" strike="noStrike">
                        <a:solidFill>
                          <a:srgbClr val="000000"/>
                        </a:solidFill>
                        <a:effectLst/>
                        <a:latin typeface="Arial" panose="020B0604020202020204" pitchFamily="34" charset="0"/>
                      </a:endParaRPr>
                    </a:p>
                  </a:txBody>
                  <a:tcPr marL="0" marR="0" marT="0" marB="0"/>
                </a:tc>
                <a:tc>
                  <a:txBody>
                    <a:bodyPr/>
                    <a:lstStyle/>
                    <a:p>
                      <a:pPr algn="r" fontAlgn="b"/>
                      <a:r>
                        <a:rPr lang="en-US" sz="1100" u="none" strike="noStrike" dirty="0">
                          <a:effectLst/>
                        </a:rPr>
                        <a:t>100,150</a:t>
                      </a:r>
                      <a:endParaRPr lang="en-US" sz="1100" b="0" i="0" u="none" strike="noStrike" dirty="0">
                        <a:solidFill>
                          <a:srgbClr val="000000"/>
                        </a:solidFill>
                        <a:effectLst/>
                        <a:latin typeface="Arial" panose="020B0604020202020204" pitchFamily="34" charset="0"/>
                      </a:endParaRPr>
                    </a:p>
                  </a:txBody>
                  <a:tcPr marL="0" marR="0" marT="0" marB="0" anchor="b"/>
                </a:tc>
                <a:tc>
                  <a:txBody>
                    <a:bodyPr/>
                    <a:lstStyle/>
                    <a:p>
                      <a:pPr algn="r" fontAlgn="b"/>
                      <a:r>
                        <a:rPr lang="en-US" sz="1100" u="none" strike="noStrike">
                          <a:effectLst/>
                        </a:rPr>
                        <a:t>70.0%</a:t>
                      </a:r>
                      <a:endParaRPr lang="en-US" sz="1100" b="0" i="0"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2737870063"/>
                  </a:ext>
                </a:extLst>
              </a:tr>
              <a:tr h="234232">
                <a:tc>
                  <a:txBody>
                    <a:bodyPr/>
                    <a:lstStyle/>
                    <a:p>
                      <a:pPr algn="l" fontAlgn="t"/>
                      <a:r>
                        <a:rPr lang="en-US" sz="1100" u="none" strike="noStrike">
                          <a:effectLst/>
                        </a:rPr>
                        <a:t>MEAP </a:t>
                      </a:r>
                      <a:endParaRPr lang="en-US" sz="1100" b="0" i="0" u="none" strike="noStrike">
                        <a:solidFill>
                          <a:srgbClr val="000000"/>
                        </a:solidFill>
                        <a:effectLst/>
                        <a:latin typeface="Arial" panose="020B0604020202020204" pitchFamily="34" charset="0"/>
                      </a:endParaRPr>
                    </a:p>
                  </a:txBody>
                  <a:tcPr marL="0" marR="0" marT="0" marB="0"/>
                </a:tc>
                <a:tc>
                  <a:txBody>
                    <a:bodyPr/>
                    <a:lstStyle/>
                    <a:p>
                      <a:pPr algn="r" fontAlgn="t"/>
                      <a:r>
                        <a:rPr lang="en-US" sz="1100" u="none" strike="noStrike">
                          <a:effectLst/>
                        </a:rPr>
                        <a:t>137,598</a:t>
                      </a:r>
                      <a:endParaRPr lang="en-US" sz="1100" b="0" i="0" u="none" strike="noStrike">
                        <a:solidFill>
                          <a:srgbClr val="000000"/>
                        </a:solidFill>
                        <a:effectLst/>
                        <a:latin typeface="Arial" panose="020B0604020202020204" pitchFamily="34" charset="0"/>
                      </a:endParaRPr>
                    </a:p>
                  </a:txBody>
                  <a:tcPr marL="0" marR="0" marT="0" marB="0"/>
                </a:tc>
                <a:tc>
                  <a:txBody>
                    <a:bodyPr/>
                    <a:lstStyle/>
                    <a:p>
                      <a:pPr algn="r" rtl="0" fontAlgn="b"/>
                      <a:r>
                        <a:rPr lang="en-US" sz="1100" u="none" strike="noStrike">
                          <a:effectLst/>
                        </a:rPr>
                        <a:t>231,542</a:t>
                      </a:r>
                      <a:endParaRPr lang="en-US" sz="1100" b="0" i="0" u="none" strike="noStrike">
                        <a:solidFill>
                          <a:srgbClr val="000000"/>
                        </a:solidFill>
                        <a:effectLst/>
                        <a:latin typeface="Arial" panose="020B0604020202020204" pitchFamily="34" charset="0"/>
                      </a:endParaRPr>
                    </a:p>
                  </a:txBody>
                  <a:tcPr marL="0" marR="0" marT="0" marB="0" anchor="b"/>
                </a:tc>
                <a:tc>
                  <a:txBody>
                    <a:bodyPr/>
                    <a:lstStyle/>
                    <a:p>
                      <a:pPr algn="r" fontAlgn="b"/>
                      <a:r>
                        <a:rPr lang="en-US" sz="1100" u="none" strike="noStrike">
                          <a:effectLst/>
                        </a:rPr>
                        <a:t>93,944</a:t>
                      </a:r>
                      <a:endParaRPr lang="en-US" sz="1100" b="0" i="0" u="none" strike="noStrike">
                        <a:solidFill>
                          <a:srgbClr val="000000"/>
                        </a:solidFill>
                        <a:effectLst/>
                        <a:latin typeface="Arial" panose="020B0604020202020204" pitchFamily="34" charset="0"/>
                      </a:endParaRPr>
                    </a:p>
                  </a:txBody>
                  <a:tcPr marL="0" marR="0" marT="0" marB="0" anchor="b"/>
                </a:tc>
                <a:tc>
                  <a:txBody>
                    <a:bodyPr/>
                    <a:lstStyle/>
                    <a:p>
                      <a:pPr algn="r" fontAlgn="b"/>
                      <a:r>
                        <a:rPr lang="en-US" sz="1100" u="none" strike="noStrike">
                          <a:effectLst/>
                        </a:rPr>
                        <a:t>68.3%</a:t>
                      </a:r>
                      <a:endParaRPr lang="en-US" sz="1100" b="0" i="0"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658949687"/>
                  </a:ext>
                </a:extLst>
              </a:tr>
              <a:tr h="234232">
                <a:tc>
                  <a:txBody>
                    <a:bodyPr/>
                    <a:lstStyle/>
                    <a:p>
                      <a:pPr algn="l" fontAlgn="t"/>
                      <a:r>
                        <a:rPr lang="en-US" sz="1100" u="none" strike="noStrike">
                          <a:effectLst/>
                        </a:rPr>
                        <a:t>EUSP Bill Payment</a:t>
                      </a:r>
                      <a:endParaRPr lang="en-US" sz="1100" b="0" i="0" u="none" strike="noStrike">
                        <a:solidFill>
                          <a:srgbClr val="000000"/>
                        </a:solidFill>
                        <a:effectLst/>
                        <a:latin typeface="Arial" panose="020B0604020202020204" pitchFamily="34" charset="0"/>
                      </a:endParaRPr>
                    </a:p>
                  </a:txBody>
                  <a:tcPr marL="0" marR="0" marT="0" marB="0"/>
                </a:tc>
                <a:tc>
                  <a:txBody>
                    <a:bodyPr/>
                    <a:lstStyle/>
                    <a:p>
                      <a:pPr algn="r" fontAlgn="t"/>
                      <a:r>
                        <a:rPr lang="en-US" sz="1100" u="none" strike="noStrike">
                          <a:effectLst/>
                        </a:rPr>
                        <a:t>136,732</a:t>
                      </a:r>
                      <a:endParaRPr lang="en-US" sz="1100" b="0" i="0" u="none" strike="noStrike">
                        <a:solidFill>
                          <a:srgbClr val="000000"/>
                        </a:solidFill>
                        <a:effectLst/>
                        <a:latin typeface="Arial" panose="020B0604020202020204" pitchFamily="34" charset="0"/>
                      </a:endParaRPr>
                    </a:p>
                  </a:txBody>
                  <a:tcPr marL="0" marR="0" marT="0" marB="0"/>
                </a:tc>
                <a:tc>
                  <a:txBody>
                    <a:bodyPr/>
                    <a:lstStyle/>
                    <a:p>
                      <a:pPr algn="r" rtl="0" fontAlgn="b"/>
                      <a:r>
                        <a:rPr lang="en-US" sz="1100" u="none" strike="noStrike">
                          <a:effectLst/>
                        </a:rPr>
                        <a:t>238,165</a:t>
                      </a:r>
                      <a:endParaRPr lang="en-US" sz="1100" b="0" i="0" u="none" strike="noStrike">
                        <a:solidFill>
                          <a:srgbClr val="000000"/>
                        </a:solidFill>
                        <a:effectLst/>
                        <a:latin typeface="Arial" panose="020B0604020202020204" pitchFamily="34" charset="0"/>
                      </a:endParaRPr>
                    </a:p>
                  </a:txBody>
                  <a:tcPr marL="0" marR="0" marT="0" marB="0" anchor="b"/>
                </a:tc>
                <a:tc>
                  <a:txBody>
                    <a:bodyPr/>
                    <a:lstStyle/>
                    <a:p>
                      <a:pPr algn="r" fontAlgn="b"/>
                      <a:r>
                        <a:rPr lang="en-US" sz="1100" u="none" strike="noStrike" dirty="0">
                          <a:effectLst/>
                        </a:rPr>
                        <a:t>101,433</a:t>
                      </a:r>
                      <a:endParaRPr lang="en-US" sz="1100" b="0" i="0" u="none" strike="noStrike" dirty="0">
                        <a:solidFill>
                          <a:srgbClr val="000000"/>
                        </a:solidFill>
                        <a:effectLst/>
                        <a:latin typeface="Arial" panose="020B0604020202020204" pitchFamily="34" charset="0"/>
                      </a:endParaRPr>
                    </a:p>
                  </a:txBody>
                  <a:tcPr marL="0" marR="0" marT="0" marB="0" anchor="b"/>
                </a:tc>
                <a:tc>
                  <a:txBody>
                    <a:bodyPr/>
                    <a:lstStyle/>
                    <a:p>
                      <a:pPr algn="r" fontAlgn="b"/>
                      <a:r>
                        <a:rPr lang="en-US" sz="1100" u="none" strike="noStrike">
                          <a:effectLst/>
                        </a:rPr>
                        <a:t>74.2%</a:t>
                      </a:r>
                      <a:endParaRPr lang="en-US" sz="1100" b="0" i="0"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169501221"/>
                  </a:ext>
                </a:extLst>
              </a:tr>
              <a:tr h="234232">
                <a:tc>
                  <a:txBody>
                    <a:bodyPr/>
                    <a:lstStyle/>
                    <a:p>
                      <a:pPr algn="l" fontAlgn="t"/>
                      <a:r>
                        <a:rPr lang="en-US" sz="1100" u="none" strike="noStrike">
                          <a:effectLst/>
                        </a:rPr>
                        <a:t>EUSP Arrearage Retirement</a:t>
                      </a:r>
                      <a:endParaRPr lang="en-US" sz="1100" b="0" i="0" u="none" strike="noStrike">
                        <a:solidFill>
                          <a:srgbClr val="000000"/>
                        </a:solidFill>
                        <a:effectLst/>
                        <a:latin typeface="Arial" panose="020B0604020202020204" pitchFamily="34" charset="0"/>
                      </a:endParaRPr>
                    </a:p>
                  </a:txBody>
                  <a:tcPr marL="0" marR="0" marT="0" marB="0"/>
                </a:tc>
                <a:tc>
                  <a:txBody>
                    <a:bodyPr/>
                    <a:lstStyle/>
                    <a:p>
                      <a:pPr algn="r" fontAlgn="t"/>
                      <a:r>
                        <a:rPr lang="en-US" sz="1100" u="none" strike="noStrike">
                          <a:effectLst/>
                        </a:rPr>
                        <a:t>68,921</a:t>
                      </a:r>
                      <a:endParaRPr lang="en-US" sz="1100" b="0" i="0" u="none" strike="noStrike">
                        <a:solidFill>
                          <a:srgbClr val="000000"/>
                        </a:solidFill>
                        <a:effectLst/>
                        <a:latin typeface="Arial" panose="020B0604020202020204" pitchFamily="34" charset="0"/>
                      </a:endParaRPr>
                    </a:p>
                  </a:txBody>
                  <a:tcPr marL="0" marR="0" marT="0" marB="0"/>
                </a:tc>
                <a:tc>
                  <a:txBody>
                    <a:bodyPr/>
                    <a:lstStyle/>
                    <a:p>
                      <a:pPr algn="r" rtl="0" fontAlgn="b"/>
                      <a:r>
                        <a:rPr lang="en-US" sz="1100" u="none" strike="noStrike">
                          <a:effectLst/>
                        </a:rPr>
                        <a:t>165,436</a:t>
                      </a:r>
                      <a:endParaRPr lang="en-US" sz="1100" b="0" i="0" u="none" strike="noStrike">
                        <a:solidFill>
                          <a:srgbClr val="000000"/>
                        </a:solidFill>
                        <a:effectLst/>
                        <a:latin typeface="Arial" panose="020B0604020202020204" pitchFamily="34" charset="0"/>
                      </a:endParaRPr>
                    </a:p>
                  </a:txBody>
                  <a:tcPr marL="0" marR="0" marT="0" marB="0" anchor="b"/>
                </a:tc>
                <a:tc>
                  <a:txBody>
                    <a:bodyPr/>
                    <a:lstStyle/>
                    <a:p>
                      <a:pPr algn="r" fontAlgn="b"/>
                      <a:r>
                        <a:rPr lang="en-US" sz="1100" u="none" strike="noStrike" dirty="0">
                          <a:effectLst/>
                        </a:rPr>
                        <a:t>96,515</a:t>
                      </a:r>
                      <a:endParaRPr lang="en-US" sz="1100" b="0" i="0" u="none" strike="noStrike" dirty="0">
                        <a:solidFill>
                          <a:srgbClr val="000000"/>
                        </a:solidFill>
                        <a:effectLst/>
                        <a:latin typeface="Arial" panose="020B0604020202020204" pitchFamily="34" charset="0"/>
                      </a:endParaRPr>
                    </a:p>
                  </a:txBody>
                  <a:tcPr marL="0" marR="0" marT="0" marB="0" anchor="b"/>
                </a:tc>
                <a:tc>
                  <a:txBody>
                    <a:bodyPr/>
                    <a:lstStyle/>
                    <a:p>
                      <a:pPr algn="r" fontAlgn="b"/>
                      <a:r>
                        <a:rPr lang="en-US" sz="1100" u="none" strike="noStrike">
                          <a:effectLst/>
                        </a:rPr>
                        <a:t>140.0%</a:t>
                      </a:r>
                      <a:endParaRPr lang="en-US" sz="1100" b="0" i="0"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3958276271"/>
                  </a:ext>
                </a:extLst>
              </a:tr>
              <a:tr h="234232">
                <a:tc>
                  <a:txBody>
                    <a:bodyPr/>
                    <a:lstStyle/>
                    <a:p>
                      <a:pPr algn="l" fontAlgn="t"/>
                      <a:r>
                        <a:rPr lang="en-US" sz="1100" u="none" strike="noStrike">
                          <a:effectLst/>
                        </a:rPr>
                        <a:t>Gas Arrearage Retirement</a:t>
                      </a:r>
                      <a:endParaRPr lang="en-US" sz="1100" b="0" i="0" u="none" strike="noStrike">
                        <a:solidFill>
                          <a:srgbClr val="000000"/>
                        </a:solidFill>
                        <a:effectLst/>
                        <a:latin typeface="Arial" panose="020B0604020202020204" pitchFamily="34" charset="0"/>
                      </a:endParaRPr>
                    </a:p>
                  </a:txBody>
                  <a:tcPr marL="0" marR="0" marT="0" marB="0"/>
                </a:tc>
                <a:tc>
                  <a:txBody>
                    <a:bodyPr/>
                    <a:lstStyle/>
                    <a:p>
                      <a:pPr algn="r" fontAlgn="t"/>
                      <a:r>
                        <a:rPr lang="en-US" sz="1100" u="none" strike="noStrike">
                          <a:effectLst/>
                        </a:rPr>
                        <a:t>28,096</a:t>
                      </a:r>
                      <a:endParaRPr lang="en-US" sz="1100" b="0" i="0" u="none" strike="noStrike">
                        <a:solidFill>
                          <a:srgbClr val="000000"/>
                        </a:solidFill>
                        <a:effectLst/>
                        <a:latin typeface="Arial" panose="020B0604020202020204" pitchFamily="34" charset="0"/>
                      </a:endParaRPr>
                    </a:p>
                  </a:txBody>
                  <a:tcPr marL="0" marR="0" marT="0" marB="0"/>
                </a:tc>
                <a:tc>
                  <a:txBody>
                    <a:bodyPr/>
                    <a:lstStyle/>
                    <a:p>
                      <a:pPr algn="r" rtl="0" fontAlgn="b"/>
                      <a:r>
                        <a:rPr lang="en-US" sz="1100" u="none" strike="noStrike">
                          <a:effectLst/>
                        </a:rPr>
                        <a:t>119,003</a:t>
                      </a:r>
                      <a:endParaRPr lang="en-US" sz="1100" b="0" i="0" u="none" strike="noStrike">
                        <a:solidFill>
                          <a:srgbClr val="000000"/>
                        </a:solidFill>
                        <a:effectLst/>
                        <a:latin typeface="Arial" panose="020B0604020202020204" pitchFamily="34" charset="0"/>
                      </a:endParaRPr>
                    </a:p>
                  </a:txBody>
                  <a:tcPr marL="0" marR="0" marT="0" marB="0" anchor="b"/>
                </a:tc>
                <a:tc>
                  <a:txBody>
                    <a:bodyPr/>
                    <a:lstStyle/>
                    <a:p>
                      <a:pPr algn="r" fontAlgn="b"/>
                      <a:r>
                        <a:rPr lang="en-US" sz="1100" u="none" strike="noStrike">
                          <a:effectLst/>
                        </a:rPr>
                        <a:t>90,907</a:t>
                      </a:r>
                      <a:endParaRPr lang="en-US" sz="1100" b="0" i="0" u="none" strike="noStrike">
                        <a:solidFill>
                          <a:srgbClr val="000000"/>
                        </a:solidFill>
                        <a:effectLst/>
                        <a:latin typeface="Arial" panose="020B0604020202020204" pitchFamily="34" charset="0"/>
                      </a:endParaRPr>
                    </a:p>
                  </a:txBody>
                  <a:tcPr marL="0" marR="0" marT="0" marB="0" anchor="b"/>
                </a:tc>
                <a:tc>
                  <a:txBody>
                    <a:bodyPr/>
                    <a:lstStyle/>
                    <a:p>
                      <a:pPr algn="r" fontAlgn="b"/>
                      <a:r>
                        <a:rPr lang="en-US" sz="1100" u="none" strike="noStrike">
                          <a:effectLst/>
                        </a:rPr>
                        <a:t>323.6%</a:t>
                      </a:r>
                      <a:endParaRPr lang="en-US" sz="1100" b="0" i="0"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958110024"/>
                  </a:ext>
                </a:extLst>
              </a:tr>
              <a:tr h="245944">
                <a:tc>
                  <a:txBody>
                    <a:bodyPr/>
                    <a:lstStyle/>
                    <a:p>
                      <a:pPr algn="l" fontAlgn="t"/>
                      <a:r>
                        <a:rPr lang="en-US" sz="1100" u="none" strike="noStrike">
                          <a:effectLst/>
                        </a:rPr>
                        <a:t> </a:t>
                      </a:r>
                      <a:endParaRPr lang="en-US" sz="1100" b="1" i="0" u="none" strike="noStrike">
                        <a:solidFill>
                          <a:srgbClr val="000000"/>
                        </a:solidFill>
                        <a:effectLst/>
                        <a:latin typeface="Arial" panose="020B0604020202020204" pitchFamily="34" charset="0"/>
                      </a:endParaRPr>
                    </a:p>
                  </a:txBody>
                  <a:tcPr marL="0" marR="0" marT="0" marB="0"/>
                </a:tc>
                <a:tc>
                  <a:txBody>
                    <a:bodyPr/>
                    <a:lstStyle/>
                    <a:p>
                      <a:pPr algn="l" fontAlgn="t"/>
                      <a:r>
                        <a:rPr lang="en-US" sz="1100" u="none" strike="noStrike">
                          <a:effectLst/>
                        </a:rPr>
                        <a:t> </a:t>
                      </a:r>
                      <a:endParaRPr lang="en-US" sz="1100" b="0" i="0" u="none" strike="noStrike">
                        <a:solidFill>
                          <a:srgbClr val="000000"/>
                        </a:solidFill>
                        <a:effectLst/>
                        <a:latin typeface="Arial" panose="020B0604020202020204" pitchFamily="34" charset="0"/>
                      </a:endParaRPr>
                    </a:p>
                  </a:txBody>
                  <a:tcPr marL="0" marR="0" marT="0" marB="0"/>
                </a:tc>
                <a:tc>
                  <a:txBody>
                    <a:bodyPr/>
                    <a:lstStyle/>
                    <a:p>
                      <a:pPr algn="l" fontAlgn="t"/>
                      <a:r>
                        <a:rPr lang="en-US" sz="1100" u="none" strike="noStrike">
                          <a:effectLst/>
                        </a:rPr>
                        <a:t> </a:t>
                      </a:r>
                      <a:endParaRPr lang="en-US" sz="1100" b="0" i="0" u="none" strike="noStrike">
                        <a:solidFill>
                          <a:srgbClr val="000000"/>
                        </a:solidFill>
                        <a:effectLst/>
                        <a:latin typeface="Arial" panose="020B0604020202020204" pitchFamily="34" charset="0"/>
                      </a:endParaRPr>
                    </a:p>
                  </a:txBody>
                  <a:tcPr marL="0" marR="0" marT="0" marB="0"/>
                </a:tc>
                <a:tc>
                  <a:txBody>
                    <a:bodyPr/>
                    <a:lstStyle/>
                    <a:p>
                      <a:pPr algn="r" fontAlgn="b"/>
                      <a:r>
                        <a:rPr lang="en-US" sz="1100" u="none" strike="noStrike" dirty="0">
                          <a:effectLst/>
                        </a:rPr>
                        <a:t> </a:t>
                      </a:r>
                      <a:endParaRPr lang="en-US" sz="1100" b="0" i="0" u="none" strike="noStrike" dirty="0">
                        <a:solidFill>
                          <a:srgbClr val="000000"/>
                        </a:solidFill>
                        <a:effectLst/>
                        <a:latin typeface="Arial" panose="020B0604020202020204" pitchFamily="34" charset="0"/>
                      </a:endParaRPr>
                    </a:p>
                  </a:txBody>
                  <a:tcPr marL="0" marR="0" marT="0" marB="0" anchor="b"/>
                </a:tc>
                <a:tc>
                  <a:txBody>
                    <a:bodyPr/>
                    <a:lstStyle/>
                    <a:p>
                      <a:pPr algn="r" fontAlgn="b"/>
                      <a:r>
                        <a:rPr lang="en-US" sz="1100" u="none" strike="noStrike">
                          <a:effectLst/>
                        </a:rPr>
                        <a:t> </a:t>
                      </a:r>
                      <a:endParaRPr lang="en-US" sz="1100" b="0" i="0"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100953234"/>
                  </a:ext>
                </a:extLst>
              </a:tr>
              <a:tr h="245944">
                <a:tc>
                  <a:txBody>
                    <a:bodyPr/>
                    <a:lstStyle/>
                    <a:p>
                      <a:pPr algn="l" fontAlgn="t"/>
                      <a:r>
                        <a:rPr lang="en-US" sz="1100" u="none" strike="noStrike">
                          <a:effectLst/>
                        </a:rPr>
                        <a:t>Receiving Benefits YTD**</a:t>
                      </a:r>
                      <a:endParaRPr lang="en-US" sz="1100" b="1" i="0" u="none" strike="noStrike">
                        <a:solidFill>
                          <a:srgbClr val="000000"/>
                        </a:solidFill>
                        <a:effectLst/>
                        <a:latin typeface="Arial" panose="020B0604020202020204" pitchFamily="34" charset="0"/>
                      </a:endParaRPr>
                    </a:p>
                  </a:txBody>
                  <a:tcPr marL="0" marR="0" marT="0" marB="0"/>
                </a:tc>
                <a:tc>
                  <a:txBody>
                    <a:bodyPr/>
                    <a:lstStyle/>
                    <a:p>
                      <a:pPr algn="l" fontAlgn="t"/>
                      <a:r>
                        <a:rPr lang="en-US" sz="1100" u="none" strike="noStrike">
                          <a:effectLst/>
                        </a:rPr>
                        <a:t> </a:t>
                      </a:r>
                      <a:endParaRPr lang="en-US" sz="1100" b="0" i="0" u="none" strike="noStrike">
                        <a:solidFill>
                          <a:srgbClr val="000000"/>
                        </a:solidFill>
                        <a:effectLst/>
                        <a:latin typeface="Arial" panose="020B0604020202020204" pitchFamily="34" charset="0"/>
                      </a:endParaRPr>
                    </a:p>
                  </a:txBody>
                  <a:tcPr marL="0" marR="0" marT="0" marB="0"/>
                </a:tc>
                <a:tc>
                  <a:txBody>
                    <a:bodyPr/>
                    <a:lstStyle/>
                    <a:p>
                      <a:pPr algn="l" fontAlgn="t"/>
                      <a:r>
                        <a:rPr lang="en-US" sz="1100" u="none" strike="noStrike">
                          <a:effectLst/>
                        </a:rPr>
                        <a:t> </a:t>
                      </a:r>
                      <a:endParaRPr lang="en-US" sz="1100" b="0" i="0" u="none" strike="noStrike">
                        <a:solidFill>
                          <a:srgbClr val="000000"/>
                        </a:solidFill>
                        <a:effectLst/>
                        <a:latin typeface="Arial" panose="020B0604020202020204" pitchFamily="34" charset="0"/>
                      </a:endParaRPr>
                    </a:p>
                  </a:txBody>
                  <a:tcPr marL="0" marR="0" marT="0" marB="0"/>
                </a:tc>
                <a:tc>
                  <a:txBody>
                    <a:bodyPr/>
                    <a:lstStyle/>
                    <a:p>
                      <a:pPr algn="r" fontAlgn="b"/>
                      <a:r>
                        <a:rPr lang="en-US" sz="1100" u="none" strike="noStrike">
                          <a:effectLst/>
                        </a:rPr>
                        <a:t> </a:t>
                      </a:r>
                      <a:endParaRPr lang="en-US" sz="1100" b="0" i="0" u="none" strike="noStrike">
                        <a:solidFill>
                          <a:srgbClr val="000000"/>
                        </a:solidFill>
                        <a:effectLst/>
                        <a:latin typeface="Arial" panose="020B0604020202020204" pitchFamily="34" charset="0"/>
                      </a:endParaRPr>
                    </a:p>
                  </a:txBody>
                  <a:tcPr marL="0" marR="0" marT="0" marB="0" anchor="b"/>
                </a:tc>
                <a:tc>
                  <a:txBody>
                    <a:bodyPr/>
                    <a:lstStyle/>
                    <a:p>
                      <a:pPr algn="r" fontAlgn="b"/>
                      <a:r>
                        <a:rPr lang="en-US" sz="1100" u="none" strike="noStrike">
                          <a:effectLst/>
                        </a:rPr>
                        <a:t> </a:t>
                      </a:r>
                      <a:endParaRPr lang="en-US" sz="1100" b="0" i="0" u="none" strike="noStrike">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3418023707"/>
                  </a:ext>
                </a:extLst>
              </a:tr>
              <a:tr h="234232">
                <a:tc>
                  <a:txBody>
                    <a:bodyPr/>
                    <a:lstStyle/>
                    <a:p>
                      <a:pPr algn="l" fontAlgn="t"/>
                      <a:r>
                        <a:rPr lang="en-US" sz="1100" u="none" strike="noStrike">
                          <a:effectLst/>
                        </a:rPr>
                        <a:t>MEAP </a:t>
                      </a:r>
                      <a:endParaRPr lang="en-US" sz="1100" b="0" i="0" u="none" strike="noStrike">
                        <a:solidFill>
                          <a:srgbClr val="000000"/>
                        </a:solidFill>
                        <a:effectLst/>
                        <a:latin typeface="Arial" panose="020B0604020202020204" pitchFamily="34" charset="0"/>
                      </a:endParaRPr>
                    </a:p>
                  </a:txBody>
                  <a:tcPr marL="0" marR="0" marT="0" marB="0"/>
                </a:tc>
                <a:tc>
                  <a:txBody>
                    <a:bodyPr/>
                    <a:lstStyle/>
                    <a:p>
                      <a:pPr algn="r" fontAlgn="t"/>
                      <a:r>
                        <a:rPr lang="en-US" sz="1100" u="none" strike="noStrike">
                          <a:effectLst/>
                        </a:rPr>
                        <a:t>91,139</a:t>
                      </a:r>
                      <a:endParaRPr lang="en-US" sz="1100" b="0" i="0" u="none" strike="noStrike">
                        <a:solidFill>
                          <a:srgbClr val="000000"/>
                        </a:solidFill>
                        <a:effectLst/>
                        <a:latin typeface="Arial" panose="020B0604020202020204" pitchFamily="34" charset="0"/>
                      </a:endParaRPr>
                    </a:p>
                  </a:txBody>
                  <a:tcPr marL="0" marR="0" marT="0" marB="0"/>
                </a:tc>
                <a:tc>
                  <a:txBody>
                    <a:bodyPr/>
                    <a:lstStyle/>
                    <a:p>
                      <a:pPr algn="just" fontAlgn="b"/>
                      <a:r>
                        <a:rPr lang="en-US" sz="1100" u="none" strike="noStrike" dirty="0">
                          <a:effectLst/>
                        </a:rPr>
                        <a:t>                         94,197 </a:t>
                      </a:r>
                      <a:endParaRPr lang="en-US" sz="1100" b="0" i="0" u="none" strike="noStrike" dirty="0">
                        <a:solidFill>
                          <a:srgbClr val="000000"/>
                        </a:solidFill>
                        <a:effectLst/>
                        <a:latin typeface="Arial" panose="020B0604020202020204" pitchFamily="34" charset="0"/>
                      </a:endParaRPr>
                    </a:p>
                  </a:txBody>
                  <a:tcPr marL="0" marR="0" marT="0" marB="0" anchor="b"/>
                </a:tc>
                <a:tc>
                  <a:txBody>
                    <a:bodyPr/>
                    <a:lstStyle/>
                    <a:p>
                      <a:pPr algn="r" fontAlgn="b"/>
                      <a:r>
                        <a:rPr lang="en-US" sz="1100" b="0" i="0" u="none" strike="noStrike" dirty="0">
                          <a:solidFill>
                            <a:srgbClr val="000000"/>
                          </a:solidFill>
                          <a:effectLst/>
                          <a:latin typeface="Arial" panose="020B0604020202020204" pitchFamily="34" charset="0"/>
                        </a:rPr>
                        <a:t>3058</a:t>
                      </a:r>
                    </a:p>
                  </a:txBody>
                  <a:tcPr marL="0" marR="0" marT="0" marB="0" anchor="b"/>
                </a:tc>
                <a:tc>
                  <a:txBody>
                    <a:bodyPr/>
                    <a:lstStyle/>
                    <a:p>
                      <a:pPr algn="r" fontAlgn="b"/>
                      <a:r>
                        <a:rPr lang="en-US" sz="1100" b="0" i="0" u="none" strike="noStrike" dirty="0">
                          <a:solidFill>
                            <a:srgbClr val="000000"/>
                          </a:solidFill>
                          <a:effectLst/>
                          <a:latin typeface="Arial" panose="020B0604020202020204" pitchFamily="34" charset="0"/>
                        </a:rPr>
                        <a:t>3.4%</a:t>
                      </a:r>
                    </a:p>
                  </a:txBody>
                  <a:tcPr marL="0" marR="0" marT="0" marB="0" anchor="b"/>
                </a:tc>
                <a:extLst>
                  <a:ext uri="{0D108BD9-81ED-4DB2-BD59-A6C34878D82A}">
                    <a16:rowId xmlns:a16="http://schemas.microsoft.com/office/drawing/2014/main" val="2120782463"/>
                  </a:ext>
                </a:extLst>
              </a:tr>
              <a:tr h="234232">
                <a:tc>
                  <a:txBody>
                    <a:bodyPr/>
                    <a:lstStyle/>
                    <a:p>
                      <a:pPr algn="l" fontAlgn="t"/>
                      <a:r>
                        <a:rPr lang="en-US" sz="1100" u="none" strike="noStrike">
                          <a:effectLst/>
                        </a:rPr>
                        <a:t>EUSP Bill Payment</a:t>
                      </a:r>
                      <a:endParaRPr lang="en-US" sz="1100" b="0" i="0" u="none" strike="noStrike">
                        <a:solidFill>
                          <a:srgbClr val="000000"/>
                        </a:solidFill>
                        <a:effectLst/>
                        <a:latin typeface="Arial" panose="020B0604020202020204" pitchFamily="34" charset="0"/>
                      </a:endParaRPr>
                    </a:p>
                  </a:txBody>
                  <a:tcPr marL="0" marR="0" marT="0" marB="0"/>
                </a:tc>
                <a:tc>
                  <a:txBody>
                    <a:bodyPr/>
                    <a:lstStyle/>
                    <a:p>
                      <a:pPr algn="r" fontAlgn="t"/>
                      <a:r>
                        <a:rPr lang="en-US" sz="1100" u="none" strike="noStrike">
                          <a:effectLst/>
                        </a:rPr>
                        <a:t>90,719</a:t>
                      </a:r>
                      <a:endParaRPr lang="en-US" sz="1100" b="0" i="0" u="none" strike="noStrike">
                        <a:solidFill>
                          <a:srgbClr val="000000"/>
                        </a:solidFill>
                        <a:effectLst/>
                        <a:latin typeface="Arial" panose="020B0604020202020204" pitchFamily="34" charset="0"/>
                      </a:endParaRPr>
                    </a:p>
                  </a:txBody>
                  <a:tcPr marL="0" marR="0" marT="0" marB="0"/>
                </a:tc>
                <a:tc>
                  <a:txBody>
                    <a:bodyPr/>
                    <a:lstStyle/>
                    <a:p>
                      <a:pPr algn="r" fontAlgn="t"/>
                      <a:r>
                        <a:rPr lang="en-US" sz="1100" b="0" i="0" u="none" strike="noStrike" dirty="0">
                          <a:solidFill>
                            <a:srgbClr val="000000"/>
                          </a:solidFill>
                          <a:effectLst/>
                          <a:latin typeface="Arial" panose="020B0604020202020204" pitchFamily="34" charset="0"/>
                        </a:rPr>
                        <a:t>114,101</a:t>
                      </a:r>
                    </a:p>
                  </a:txBody>
                  <a:tcPr marL="0" marR="0" marT="0" marB="0" anchor="b"/>
                </a:tc>
                <a:tc>
                  <a:txBody>
                    <a:bodyPr/>
                    <a:lstStyle/>
                    <a:p>
                      <a:pPr algn="r" fontAlgn="b"/>
                      <a:r>
                        <a:rPr lang="en-US" sz="1100" b="0" i="0" u="none" strike="noStrike" dirty="0">
                          <a:solidFill>
                            <a:srgbClr val="000000"/>
                          </a:solidFill>
                          <a:effectLst/>
                          <a:latin typeface="Arial" panose="020B0604020202020204" pitchFamily="34" charset="0"/>
                        </a:rPr>
                        <a:t>23,382</a:t>
                      </a:r>
                    </a:p>
                  </a:txBody>
                  <a:tcPr marL="0" marR="0" marT="0" marB="0" anchor="b"/>
                </a:tc>
                <a:tc>
                  <a:txBody>
                    <a:bodyPr/>
                    <a:lstStyle/>
                    <a:p>
                      <a:pPr algn="r" fontAlgn="b"/>
                      <a:r>
                        <a:rPr lang="en-US" sz="1100" u="none" strike="noStrike" dirty="0">
                          <a:effectLst/>
                        </a:rPr>
                        <a:t>25.7%</a:t>
                      </a:r>
                      <a:endParaRPr lang="en-US" sz="1100" b="0" i="0" u="none" strike="noStrike" dirty="0">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3898958991"/>
                  </a:ext>
                </a:extLst>
              </a:tr>
              <a:tr h="234232">
                <a:tc>
                  <a:txBody>
                    <a:bodyPr/>
                    <a:lstStyle/>
                    <a:p>
                      <a:pPr algn="l" fontAlgn="t"/>
                      <a:r>
                        <a:rPr lang="en-US" sz="1100" u="none" strike="noStrike">
                          <a:effectLst/>
                        </a:rPr>
                        <a:t>EUSP Arrearage Retirement</a:t>
                      </a:r>
                      <a:endParaRPr lang="en-US" sz="1100" b="0" i="0" u="none" strike="noStrike">
                        <a:solidFill>
                          <a:srgbClr val="000000"/>
                        </a:solidFill>
                        <a:effectLst/>
                        <a:latin typeface="Arial" panose="020B0604020202020204" pitchFamily="34" charset="0"/>
                      </a:endParaRPr>
                    </a:p>
                  </a:txBody>
                  <a:tcPr marL="0" marR="0" marT="0" marB="0"/>
                </a:tc>
                <a:tc>
                  <a:txBody>
                    <a:bodyPr/>
                    <a:lstStyle/>
                    <a:p>
                      <a:pPr algn="r" fontAlgn="t"/>
                      <a:r>
                        <a:rPr lang="en-US" sz="1100" u="none" strike="noStrike" dirty="0">
                          <a:effectLst/>
                        </a:rPr>
                        <a:t>28,207</a:t>
                      </a:r>
                      <a:endParaRPr lang="en-US" sz="1100" b="0" i="0" u="none" strike="noStrike" dirty="0">
                        <a:solidFill>
                          <a:srgbClr val="000000"/>
                        </a:solidFill>
                        <a:effectLst/>
                        <a:latin typeface="Arial" panose="020B0604020202020204" pitchFamily="34" charset="0"/>
                      </a:endParaRPr>
                    </a:p>
                  </a:txBody>
                  <a:tcPr marL="0" marR="0" marT="0" marB="0"/>
                </a:tc>
                <a:tc>
                  <a:txBody>
                    <a:bodyPr/>
                    <a:lstStyle/>
                    <a:p>
                      <a:pPr algn="r" fontAlgn="t"/>
                      <a:r>
                        <a:rPr lang="en-US" sz="1100" b="0" i="0" u="none" strike="noStrike" dirty="0">
                          <a:solidFill>
                            <a:srgbClr val="000000"/>
                          </a:solidFill>
                          <a:effectLst/>
                          <a:latin typeface="Arial" panose="020B0604020202020204" pitchFamily="34" charset="0"/>
                        </a:rPr>
                        <a:t>30,166</a:t>
                      </a:r>
                    </a:p>
                  </a:txBody>
                  <a:tcPr marL="0" marR="0" marT="0" marB="0"/>
                </a:tc>
                <a:tc>
                  <a:txBody>
                    <a:bodyPr/>
                    <a:lstStyle/>
                    <a:p>
                      <a:pPr algn="r" fontAlgn="b"/>
                      <a:r>
                        <a:rPr lang="en-US" sz="1100" b="0" i="0" u="none" strike="noStrike" dirty="0">
                          <a:solidFill>
                            <a:srgbClr val="000000"/>
                          </a:solidFill>
                          <a:effectLst/>
                          <a:latin typeface="Arial" panose="020B0604020202020204" pitchFamily="34" charset="0"/>
                        </a:rPr>
                        <a:t>1959</a:t>
                      </a:r>
                    </a:p>
                  </a:txBody>
                  <a:tcPr marL="0" marR="0" marT="0" marB="0" anchor="b"/>
                </a:tc>
                <a:tc>
                  <a:txBody>
                    <a:bodyPr/>
                    <a:lstStyle/>
                    <a:p>
                      <a:pPr algn="r" fontAlgn="b"/>
                      <a:r>
                        <a:rPr lang="en-US" sz="1100" u="none" strike="noStrike" dirty="0">
                          <a:effectLst/>
                        </a:rPr>
                        <a:t>6.9%</a:t>
                      </a:r>
                      <a:endParaRPr lang="en-US" sz="1100" b="0" i="0" u="none" strike="noStrike" dirty="0">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147386396"/>
                  </a:ext>
                </a:extLst>
              </a:tr>
              <a:tr h="234232">
                <a:tc>
                  <a:txBody>
                    <a:bodyPr/>
                    <a:lstStyle/>
                    <a:p>
                      <a:pPr algn="l" fontAlgn="t"/>
                      <a:r>
                        <a:rPr lang="en-US" sz="1100" u="none" strike="noStrike">
                          <a:effectLst/>
                        </a:rPr>
                        <a:t>Gas Arrearage Retirement</a:t>
                      </a:r>
                      <a:endParaRPr lang="en-US" sz="1100" b="0" i="0" u="none" strike="noStrike">
                        <a:solidFill>
                          <a:srgbClr val="000000"/>
                        </a:solidFill>
                        <a:effectLst/>
                        <a:latin typeface="Arial" panose="020B0604020202020204" pitchFamily="34" charset="0"/>
                      </a:endParaRPr>
                    </a:p>
                  </a:txBody>
                  <a:tcPr marL="0" marR="0" marT="0" marB="0"/>
                </a:tc>
                <a:tc>
                  <a:txBody>
                    <a:bodyPr/>
                    <a:lstStyle/>
                    <a:p>
                      <a:pPr algn="r" fontAlgn="t"/>
                      <a:r>
                        <a:rPr lang="en-US" sz="1100" u="none" strike="noStrike">
                          <a:effectLst/>
                        </a:rPr>
                        <a:t>10,788</a:t>
                      </a:r>
                      <a:endParaRPr lang="en-US" sz="1100" b="0" i="0" u="none" strike="noStrike">
                        <a:solidFill>
                          <a:srgbClr val="000000"/>
                        </a:solidFill>
                        <a:effectLst/>
                        <a:latin typeface="Arial" panose="020B0604020202020204" pitchFamily="34" charset="0"/>
                      </a:endParaRPr>
                    </a:p>
                  </a:txBody>
                  <a:tcPr marL="0" marR="0" marT="0" marB="0"/>
                </a:tc>
                <a:tc>
                  <a:txBody>
                    <a:bodyPr/>
                    <a:lstStyle/>
                    <a:p>
                      <a:pPr algn="r" fontAlgn="t"/>
                      <a:r>
                        <a:rPr lang="en-US" sz="1100" b="0" i="0" u="none" strike="noStrike" dirty="0">
                          <a:solidFill>
                            <a:srgbClr val="000000"/>
                          </a:solidFill>
                          <a:effectLst/>
                          <a:latin typeface="Arial" panose="020B0604020202020204" pitchFamily="34" charset="0"/>
                        </a:rPr>
                        <a:t>8,675</a:t>
                      </a:r>
                    </a:p>
                  </a:txBody>
                  <a:tcPr marL="0" marR="0" marT="0" marB="0"/>
                </a:tc>
                <a:tc>
                  <a:txBody>
                    <a:bodyPr/>
                    <a:lstStyle/>
                    <a:p>
                      <a:pPr algn="r" fontAlgn="b"/>
                      <a:r>
                        <a:rPr lang="en-US" sz="1100" u="none" strike="noStrike" dirty="0">
                          <a:effectLst/>
                        </a:rPr>
                        <a:t>--2,111</a:t>
                      </a:r>
                      <a:endParaRPr lang="en-US" sz="1100" b="0" i="0" u="none" strike="noStrike" dirty="0">
                        <a:solidFill>
                          <a:srgbClr val="000000"/>
                        </a:solidFill>
                        <a:effectLst/>
                        <a:latin typeface="Arial" panose="020B0604020202020204" pitchFamily="34" charset="0"/>
                      </a:endParaRPr>
                    </a:p>
                  </a:txBody>
                  <a:tcPr marL="0" marR="0" marT="0" marB="0" anchor="b"/>
                </a:tc>
                <a:tc>
                  <a:txBody>
                    <a:bodyPr/>
                    <a:lstStyle/>
                    <a:p>
                      <a:pPr algn="r" fontAlgn="b"/>
                      <a:r>
                        <a:rPr lang="en-US" sz="1100" u="none" strike="noStrike" dirty="0">
                          <a:effectLst/>
                        </a:rPr>
                        <a:t>-19.6%</a:t>
                      </a:r>
                      <a:endParaRPr lang="en-US" sz="1100" b="0" i="0" u="none" strike="noStrike" dirty="0">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3221394205"/>
                  </a:ext>
                </a:extLst>
              </a:tr>
              <a:tr h="227012">
                <a:tc>
                  <a:txBody>
                    <a:bodyPr/>
                    <a:lstStyle/>
                    <a:p>
                      <a:pPr algn="l" fontAlgn="t"/>
                      <a:endParaRPr lang="en-US" sz="1100" b="0" i="0" u="none" strike="noStrike">
                        <a:solidFill>
                          <a:srgbClr val="000000"/>
                        </a:solidFill>
                        <a:effectLst/>
                        <a:latin typeface="Arial" panose="020B0604020202020204" pitchFamily="34" charset="0"/>
                      </a:endParaRPr>
                    </a:p>
                  </a:txBody>
                  <a:tcPr marL="0" marR="0" marT="0" marB="0"/>
                </a:tc>
                <a:tc>
                  <a:txBody>
                    <a:bodyPr/>
                    <a:lstStyle/>
                    <a:p>
                      <a:pPr algn="l" fontAlgn="t"/>
                      <a:endParaRPr lang="en-US" sz="1100" b="0" i="0" u="none" strike="noStrike">
                        <a:solidFill>
                          <a:srgbClr val="000000"/>
                        </a:solidFill>
                        <a:effectLst/>
                        <a:latin typeface="Arial" panose="020B0604020202020204" pitchFamily="34" charset="0"/>
                      </a:endParaRPr>
                    </a:p>
                  </a:txBody>
                  <a:tcPr marL="0" marR="0" marT="0" marB="0"/>
                </a:tc>
                <a:tc>
                  <a:txBody>
                    <a:bodyPr/>
                    <a:lstStyle/>
                    <a:p>
                      <a:pPr algn="l" fontAlgn="t"/>
                      <a:endParaRPr lang="en-US" sz="1100" b="0" i="0" u="none" strike="noStrike">
                        <a:solidFill>
                          <a:srgbClr val="000000"/>
                        </a:solidFill>
                        <a:effectLst/>
                        <a:latin typeface="Arial" panose="020B0604020202020204" pitchFamily="34" charset="0"/>
                      </a:endParaRPr>
                    </a:p>
                  </a:txBody>
                  <a:tcPr marL="0" marR="0" marT="0" marB="0"/>
                </a:tc>
                <a:tc>
                  <a:txBody>
                    <a:bodyPr/>
                    <a:lstStyle/>
                    <a:p>
                      <a:pPr algn="l" fontAlgn="t"/>
                      <a:endParaRPr lang="en-US" sz="900" b="0" i="0" u="none" strike="noStrike">
                        <a:solidFill>
                          <a:srgbClr val="000000"/>
                        </a:solidFill>
                        <a:effectLst/>
                        <a:latin typeface="Arial" panose="020B0604020202020204" pitchFamily="34" charset="0"/>
                      </a:endParaRPr>
                    </a:p>
                  </a:txBody>
                  <a:tcPr marL="0" marR="0" marT="0" marB="0"/>
                </a:tc>
                <a:tc>
                  <a:txBody>
                    <a:bodyPr/>
                    <a:lstStyle/>
                    <a:p>
                      <a:pPr algn="l" fontAlgn="t"/>
                      <a:endParaRPr lang="en-US" sz="900" b="0" i="0" u="none" strike="noStrike" dirty="0">
                        <a:solidFill>
                          <a:srgbClr val="000000"/>
                        </a:solidFill>
                        <a:effectLst/>
                        <a:latin typeface="Arial" panose="020B0604020202020204" pitchFamily="34" charset="0"/>
                      </a:endParaRPr>
                    </a:p>
                  </a:txBody>
                  <a:tcPr marL="0" marR="0" marT="0" marB="0"/>
                </a:tc>
                <a:extLst>
                  <a:ext uri="{0D108BD9-81ED-4DB2-BD59-A6C34878D82A}">
                    <a16:rowId xmlns:a16="http://schemas.microsoft.com/office/drawing/2014/main" val="331906418"/>
                  </a:ext>
                </a:extLst>
              </a:tr>
              <a:tr h="227012">
                <a:tc>
                  <a:txBody>
                    <a:bodyPr/>
                    <a:lstStyle/>
                    <a:p>
                      <a:pPr algn="l" fontAlgn="t"/>
                      <a:r>
                        <a:rPr lang="en-US" sz="1100" u="none" strike="noStrike">
                          <a:effectLst/>
                        </a:rPr>
                        <a:t>NOTE:  </a:t>
                      </a:r>
                      <a:endParaRPr lang="en-US" sz="1100" b="0" i="0" u="none" strike="noStrike">
                        <a:solidFill>
                          <a:srgbClr val="000000"/>
                        </a:solidFill>
                        <a:effectLst/>
                        <a:latin typeface="Arial" panose="020B0604020202020204" pitchFamily="34" charset="0"/>
                      </a:endParaRPr>
                    </a:p>
                  </a:txBody>
                  <a:tcPr marL="0" marR="0" marT="0" marB="0"/>
                </a:tc>
                <a:tc>
                  <a:txBody>
                    <a:bodyPr/>
                    <a:lstStyle/>
                    <a:p>
                      <a:pPr algn="l" fontAlgn="t"/>
                      <a:endParaRPr lang="en-US" sz="900" b="0" i="0" u="none" strike="noStrike">
                        <a:solidFill>
                          <a:srgbClr val="000000"/>
                        </a:solidFill>
                        <a:effectLst/>
                        <a:latin typeface="Arial" panose="020B0604020202020204" pitchFamily="34" charset="0"/>
                      </a:endParaRPr>
                    </a:p>
                  </a:txBody>
                  <a:tcPr marL="0" marR="0" marT="0" marB="0"/>
                </a:tc>
                <a:tc>
                  <a:txBody>
                    <a:bodyPr/>
                    <a:lstStyle/>
                    <a:p>
                      <a:pPr algn="l" fontAlgn="t"/>
                      <a:endParaRPr lang="en-US" sz="900" b="0" i="0" u="none" strike="noStrike">
                        <a:solidFill>
                          <a:srgbClr val="000000"/>
                        </a:solidFill>
                        <a:effectLst/>
                        <a:latin typeface="Arial" panose="020B0604020202020204" pitchFamily="34" charset="0"/>
                      </a:endParaRPr>
                    </a:p>
                  </a:txBody>
                  <a:tcPr marL="0" marR="0" marT="0" marB="0"/>
                </a:tc>
                <a:tc>
                  <a:txBody>
                    <a:bodyPr/>
                    <a:lstStyle/>
                    <a:p>
                      <a:pPr algn="l" fontAlgn="t"/>
                      <a:endParaRPr lang="en-US" sz="900" b="0" i="0" u="none" strike="noStrike">
                        <a:solidFill>
                          <a:srgbClr val="000000"/>
                        </a:solidFill>
                        <a:effectLst/>
                        <a:latin typeface="Arial" panose="020B0604020202020204" pitchFamily="34" charset="0"/>
                      </a:endParaRPr>
                    </a:p>
                  </a:txBody>
                  <a:tcPr marL="0" marR="0" marT="0" marB="0"/>
                </a:tc>
                <a:tc>
                  <a:txBody>
                    <a:bodyPr/>
                    <a:lstStyle/>
                    <a:p>
                      <a:pPr algn="l" fontAlgn="t"/>
                      <a:endParaRPr lang="en-US" sz="900" b="0" i="0" u="none" strike="noStrike" dirty="0">
                        <a:solidFill>
                          <a:srgbClr val="000000"/>
                        </a:solidFill>
                        <a:effectLst/>
                        <a:latin typeface="Arial" panose="020B0604020202020204" pitchFamily="34" charset="0"/>
                      </a:endParaRPr>
                    </a:p>
                  </a:txBody>
                  <a:tcPr marL="0" marR="0" marT="0" marB="0"/>
                </a:tc>
                <a:extLst>
                  <a:ext uri="{0D108BD9-81ED-4DB2-BD59-A6C34878D82A}">
                    <a16:rowId xmlns:a16="http://schemas.microsoft.com/office/drawing/2014/main" val="995155619"/>
                  </a:ext>
                </a:extLst>
              </a:tr>
              <a:tr h="187386">
                <a:tc gridSpan="5">
                  <a:txBody>
                    <a:bodyPr/>
                    <a:lstStyle/>
                    <a:p>
                      <a:pPr algn="l" fontAlgn="t"/>
                      <a:r>
                        <a:rPr lang="en-US" sz="900" u="none" strike="noStrike" dirty="0">
                          <a:effectLst/>
                        </a:rPr>
                        <a:t>*Data represents applications received and entered into the OHEP Data System for the period identified. </a:t>
                      </a:r>
                      <a:endParaRPr lang="en-US" sz="900" b="0" i="0" u="none" strike="noStrike" dirty="0">
                        <a:solidFill>
                          <a:srgbClr val="000000"/>
                        </a:solidFill>
                        <a:effectLst/>
                        <a:latin typeface="Arial" panose="020B0604020202020204" pitchFamily="34" charset="0"/>
                      </a:endParaRPr>
                    </a:p>
                  </a:txBody>
                  <a:tcPr marL="0" marR="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963928506"/>
                  </a:ext>
                </a:extLst>
              </a:tr>
              <a:tr h="187386">
                <a:tc gridSpan="5">
                  <a:txBody>
                    <a:bodyPr/>
                    <a:lstStyle/>
                    <a:p>
                      <a:pPr algn="l" fontAlgn="t"/>
                      <a:r>
                        <a:rPr lang="en-US" sz="900" u="none" strike="noStrike" dirty="0">
                          <a:effectLst/>
                        </a:rPr>
                        <a:t>The total line represents an unduplicated count of all applications.  MEAP and EUSP do not add to this total.</a:t>
                      </a:r>
                      <a:endParaRPr lang="en-US" sz="900" b="0" i="0" u="none" strike="noStrike" dirty="0">
                        <a:solidFill>
                          <a:srgbClr val="000000"/>
                        </a:solidFill>
                        <a:effectLst/>
                        <a:latin typeface="Arial" panose="020B0604020202020204" pitchFamily="34" charset="0"/>
                      </a:endParaRPr>
                    </a:p>
                  </a:txBody>
                  <a:tcPr marL="0" marR="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658837414"/>
                  </a:ext>
                </a:extLst>
              </a:tr>
            </a:tbl>
          </a:graphicData>
        </a:graphic>
      </p:graphicFrame>
    </p:spTree>
    <p:extLst>
      <p:ext uri="{BB962C8B-B14F-4D97-AF65-F5344CB8AC3E}">
        <p14:creationId xmlns:p14="http://schemas.microsoft.com/office/powerpoint/2010/main" val="11731340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sp>
        <p:nvSpPr>
          <p:cNvPr id="91" name="Google Shape;91;p1"/>
          <p:cNvSpPr/>
          <p:nvPr/>
        </p:nvSpPr>
        <p:spPr>
          <a:xfrm>
            <a:off x="0" y="6553200"/>
            <a:ext cx="9144000" cy="304800"/>
          </a:xfrm>
          <a:prstGeom prst="rect">
            <a:avLst/>
          </a:prstGeom>
          <a:solidFill>
            <a:srgbClr val="981F33"/>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93" name="Google Shape;93;p1" descr="SLDE-1_DHS-logo_File_2017.png"/>
          <p:cNvPicPr preferRelativeResize="0"/>
          <p:nvPr/>
        </p:nvPicPr>
        <p:blipFill rotWithShape="1">
          <a:blip r:embed="rId3">
            <a:alphaModFix/>
          </a:blip>
          <a:srcRect b="38461"/>
          <a:stretch/>
        </p:blipFill>
        <p:spPr>
          <a:xfrm>
            <a:off x="0" y="0"/>
            <a:ext cx="9144000" cy="609600"/>
          </a:xfrm>
          <a:prstGeom prst="rect">
            <a:avLst/>
          </a:prstGeom>
          <a:solidFill>
            <a:srgbClr val="981F33"/>
          </a:solidFill>
          <a:ln>
            <a:noFill/>
          </a:ln>
        </p:spPr>
      </p:pic>
      <p:sp>
        <p:nvSpPr>
          <p:cNvPr id="5" name="Google Shape;99;p3">
            <a:extLst>
              <a:ext uri="{FF2B5EF4-FFF2-40B4-BE49-F238E27FC236}">
                <a16:creationId xmlns:a16="http://schemas.microsoft.com/office/drawing/2014/main" id="{5C5DFCDF-81C7-4265-9965-4A59A57CA6FF}"/>
              </a:ext>
            </a:extLst>
          </p:cNvPr>
          <p:cNvSpPr txBox="1"/>
          <p:nvPr/>
        </p:nvSpPr>
        <p:spPr>
          <a:xfrm>
            <a:off x="213064" y="609600"/>
            <a:ext cx="8229600" cy="5526350"/>
          </a:xfrm>
          <a:prstGeom prst="rect">
            <a:avLst/>
          </a:prstGeom>
          <a:noFill/>
          <a:ln>
            <a:noFill/>
          </a:ln>
        </p:spPr>
        <p:txBody>
          <a:bodyPr spcFirstLastPara="1" wrap="square" lIns="91425" tIns="91425" rIns="91425" bIns="91425" anchor="t" anchorCtr="0">
            <a:noAutofit/>
          </a:bodyPr>
          <a:lstStyle/>
          <a:p>
            <a:pPr marL="63500" algn="ctr">
              <a:buClr>
                <a:schemeClr val="dk1"/>
              </a:buClr>
              <a:buSzPts val="2600"/>
            </a:pPr>
            <a:r>
              <a:rPr lang="en-US" sz="2400" b="1" dirty="0">
                <a:latin typeface="Montserrat" panose="00000500000000000000" pitchFamily="50" charset="0"/>
              </a:rPr>
              <a:t>FY25 OHEP Updates</a:t>
            </a:r>
          </a:p>
          <a:p>
            <a:pPr marL="63500" algn="ctr">
              <a:buClr>
                <a:schemeClr val="dk1"/>
              </a:buClr>
              <a:buSzPts val="2600"/>
            </a:pPr>
            <a:endParaRPr lang="en-US" sz="2400" b="1" dirty="0">
              <a:latin typeface="Montserrat" panose="00000500000000000000" pitchFamily="50" charset="0"/>
            </a:endParaRPr>
          </a:p>
          <a:p>
            <a:pPr marL="63500">
              <a:buClr>
                <a:schemeClr val="dk1"/>
              </a:buClr>
              <a:buSzPts val="2600"/>
            </a:pPr>
            <a:endParaRPr lang="en-US" sz="2400" b="1" dirty="0">
              <a:latin typeface="Montserrat" panose="00000500000000000000" pitchFamily="50" charset="0"/>
            </a:endParaRPr>
          </a:p>
          <a:p>
            <a:pPr marL="406400" indent="-342900">
              <a:buClr>
                <a:schemeClr val="dk1"/>
              </a:buClr>
              <a:buSzPts val="2600"/>
              <a:buFont typeface="Wingdings" panose="05000000000000000000" pitchFamily="2" charset="2"/>
              <a:buChar char="Ø"/>
            </a:pPr>
            <a:r>
              <a:rPr lang="en-US" sz="2400" b="1" dirty="0">
                <a:latin typeface="Montserrat" panose="00000500000000000000" pitchFamily="50" charset="0"/>
              </a:rPr>
              <a:t>State Plan Approval</a:t>
            </a:r>
          </a:p>
          <a:p>
            <a:pPr marL="63500">
              <a:buClr>
                <a:schemeClr val="dk1"/>
              </a:buClr>
              <a:buSzPts val="2600"/>
            </a:pPr>
            <a:endParaRPr lang="en-US" sz="2400" b="1" dirty="0">
              <a:latin typeface="Montserrat" panose="00000500000000000000" pitchFamily="50" charset="0"/>
            </a:endParaRPr>
          </a:p>
          <a:p>
            <a:pPr marL="406400" indent="-342900">
              <a:buClr>
                <a:schemeClr val="dk1"/>
              </a:buClr>
              <a:buSzPts val="2600"/>
              <a:buFont typeface="Wingdings" panose="05000000000000000000" pitchFamily="2" charset="2"/>
              <a:buChar char="Ø"/>
            </a:pPr>
            <a:r>
              <a:rPr lang="en-US" sz="2400" b="1" dirty="0">
                <a:latin typeface="Montserrat" panose="00000500000000000000" pitchFamily="50" charset="0"/>
              </a:rPr>
              <a:t>Critical Medical Needs Pilot Program</a:t>
            </a:r>
          </a:p>
          <a:p>
            <a:pPr marL="63500">
              <a:buClr>
                <a:schemeClr val="dk1"/>
              </a:buClr>
              <a:buSzPts val="2600"/>
            </a:pPr>
            <a:endParaRPr lang="en-US" sz="2400" b="1" dirty="0">
              <a:latin typeface="Montserrat" panose="00000500000000000000" pitchFamily="50" charset="0"/>
            </a:endParaRPr>
          </a:p>
          <a:p>
            <a:pPr marL="406400" indent="-342900">
              <a:buClr>
                <a:schemeClr val="dk1"/>
              </a:buClr>
              <a:buSzPts val="2600"/>
              <a:buFont typeface="Wingdings" panose="05000000000000000000" pitchFamily="2" charset="2"/>
              <a:buChar char="Ø"/>
            </a:pPr>
            <a:r>
              <a:rPr lang="en-US" sz="2400" b="1" dirty="0">
                <a:latin typeface="Montserrat" panose="00000500000000000000" pitchFamily="50" charset="0"/>
              </a:rPr>
              <a:t>Fuel Fund Grant</a:t>
            </a:r>
          </a:p>
          <a:p>
            <a:pPr marL="63500">
              <a:buClr>
                <a:schemeClr val="dk1"/>
              </a:buClr>
              <a:buSzPts val="2600"/>
            </a:pPr>
            <a:endParaRPr lang="en-US" sz="2400" b="1" dirty="0">
              <a:latin typeface="Montserrat" panose="00000500000000000000" pitchFamily="50" charset="0"/>
            </a:endParaRPr>
          </a:p>
          <a:p>
            <a:pPr marL="406400" indent="-342900">
              <a:buClr>
                <a:schemeClr val="dk1"/>
              </a:buClr>
              <a:buSzPts val="2600"/>
              <a:buFont typeface="Wingdings" panose="05000000000000000000" pitchFamily="2" charset="2"/>
              <a:buChar char="Ø"/>
            </a:pPr>
            <a:r>
              <a:rPr lang="en-US" sz="2400" b="1" dirty="0">
                <a:latin typeface="Montserrat" panose="00000500000000000000" pitchFamily="50" charset="0"/>
              </a:rPr>
              <a:t>System Enhancements</a:t>
            </a:r>
          </a:p>
          <a:p>
            <a:pPr marL="406400" indent="-342900">
              <a:buClr>
                <a:schemeClr val="dk1"/>
              </a:buClr>
              <a:buSzPts val="2600"/>
              <a:buFont typeface="Wingdings" panose="05000000000000000000" pitchFamily="2" charset="2"/>
              <a:buChar char="Ø"/>
            </a:pPr>
            <a:endParaRPr lang="en-US" sz="2400" b="1" dirty="0">
              <a:latin typeface="Montserrat" panose="00000500000000000000" pitchFamily="50" charset="0"/>
            </a:endParaRPr>
          </a:p>
          <a:p>
            <a:pPr marL="406400" indent="-342900">
              <a:buClr>
                <a:schemeClr val="dk1"/>
              </a:buClr>
              <a:buSzPts val="2600"/>
              <a:buFont typeface="Wingdings" panose="05000000000000000000" pitchFamily="2" charset="2"/>
              <a:buChar char="Ø"/>
            </a:pPr>
            <a:r>
              <a:rPr lang="en-US" sz="2400" b="1" dirty="0">
                <a:latin typeface="Montserrat" panose="00000500000000000000" pitchFamily="50" charset="0"/>
              </a:rPr>
              <a:t>DHS Call Center/CRM</a:t>
            </a:r>
          </a:p>
          <a:p>
            <a:pPr marL="406400" indent="-342900">
              <a:buClr>
                <a:schemeClr val="dk1"/>
              </a:buClr>
              <a:buSzPts val="2600"/>
              <a:buFont typeface="Wingdings" panose="05000000000000000000" pitchFamily="2" charset="2"/>
              <a:buChar char="Ø"/>
            </a:pPr>
            <a:endParaRPr lang="en-US" sz="2400" b="1" dirty="0">
              <a:latin typeface="Montserrat" panose="00000500000000000000" pitchFamily="50" charset="0"/>
            </a:endParaRPr>
          </a:p>
          <a:p>
            <a:pPr marL="406400" indent="-342900">
              <a:buClr>
                <a:schemeClr val="dk1"/>
              </a:buClr>
              <a:buSzPts val="2600"/>
              <a:buFont typeface="Wingdings" panose="05000000000000000000" pitchFamily="2" charset="2"/>
              <a:buChar char="Ø"/>
            </a:pPr>
            <a:r>
              <a:rPr lang="en-US" sz="2400" b="1" dirty="0">
                <a:latin typeface="Montserrat" panose="00000500000000000000" pitchFamily="50" charset="0"/>
              </a:rPr>
              <a:t>Director Vacancy</a:t>
            </a:r>
          </a:p>
          <a:p>
            <a:pPr marL="520700" lvl="0" indent="-457200">
              <a:buClr>
                <a:schemeClr val="dk1"/>
              </a:buClr>
              <a:buSzPts val="2600"/>
              <a:buFont typeface="Arial" panose="020B0604020202020204" pitchFamily="34" charset="0"/>
              <a:buChar char="•"/>
            </a:pPr>
            <a:endParaRPr sz="2600" b="1" dirty="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1859004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sp>
        <p:nvSpPr>
          <p:cNvPr id="91" name="Google Shape;91;p1"/>
          <p:cNvSpPr/>
          <p:nvPr/>
        </p:nvSpPr>
        <p:spPr>
          <a:xfrm>
            <a:off x="0" y="6553200"/>
            <a:ext cx="9144000" cy="304800"/>
          </a:xfrm>
          <a:prstGeom prst="rect">
            <a:avLst/>
          </a:prstGeom>
          <a:solidFill>
            <a:srgbClr val="981F33"/>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93" name="Google Shape;93;p1" descr="SLDE-1_DHS-logo_File_2017.png"/>
          <p:cNvPicPr preferRelativeResize="0"/>
          <p:nvPr/>
        </p:nvPicPr>
        <p:blipFill rotWithShape="1">
          <a:blip r:embed="rId3">
            <a:alphaModFix/>
          </a:blip>
          <a:srcRect b="38461"/>
          <a:stretch/>
        </p:blipFill>
        <p:spPr>
          <a:xfrm>
            <a:off x="0" y="0"/>
            <a:ext cx="9144000" cy="609600"/>
          </a:xfrm>
          <a:prstGeom prst="rect">
            <a:avLst/>
          </a:prstGeom>
          <a:solidFill>
            <a:srgbClr val="981F33"/>
          </a:solidFill>
          <a:ln>
            <a:noFill/>
          </a:ln>
        </p:spPr>
      </p:pic>
      <p:sp>
        <p:nvSpPr>
          <p:cNvPr id="5" name="Google Shape;99;p3">
            <a:extLst>
              <a:ext uri="{FF2B5EF4-FFF2-40B4-BE49-F238E27FC236}">
                <a16:creationId xmlns:a16="http://schemas.microsoft.com/office/drawing/2014/main" id="{5C5DFCDF-81C7-4265-9965-4A59A57CA6FF}"/>
              </a:ext>
            </a:extLst>
          </p:cNvPr>
          <p:cNvSpPr txBox="1"/>
          <p:nvPr/>
        </p:nvSpPr>
        <p:spPr>
          <a:xfrm>
            <a:off x="132729" y="683582"/>
            <a:ext cx="8410635" cy="4576018"/>
          </a:xfrm>
          <a:prstGeom prst="rect">
            <a:avLst/>
          </a:prstGeom>
          <a:noFill/>
          <a:ln>
            <a:noFill/>
          </a:ln>
        </p:spPr>
        <p:txBody>
          <a:bodyPr spcFirstLastPara="1" wrap="square" lIns="91425" tIns="91425" rIns="91425" bIns="91425" anchor="t" anchorCtr="0">
            <a:noAutofit/>
          </a:bodyPr>
          <a:lstStyle/>
          <a:p>
            <a:pPr marL="63500" lvl="0" algn="ctr" rtl="0">
              <a:spcBef>
                <a:spcPts val="0"/>
              </a:spcBef>
              <a:spcAft>
                <a:spcPts val="0"/>
              </a:spcAft>
              <a:buClr>
                <a:schemeClr val="dk1"/>
              </a:buClr>
              <a:buSzPts val="2600"/>
            </a:pPr>
            <a:r>
              <a:rPr lang="en-US" sz="2600" b="1" dirty="0">
                <a:solidFill>
                  <a:schemeClr val="dk1"/>
                </a:solidFill>
                <a:latin typeface="Montserrat" panose="00000500000000000000" pitchFamily="50" charset="0"/>
                <a:ea typeface="Calibri"/>
                <a:cs typeface="Calibri"/>
                <a:sym typeface="Calibri"/>
              </a:rPr>
              <a:t>FY2025- 1</a:t>
            </a:r>
            <a:r>
              <a:rPr lang="en-US" sz="2600" b="1" baseline="30000" dirty="0">
                <a:solidFill>
                  <a:schemeClr val="dk1"/>
                </a:solidFill>
                <a:latin typeface="Montserrat" panose="00000500000000000000" pitchFamily="50" charset="0"/>
                <a:ea typeface="Calibri"/>
                <a:cs typeface="Calibri"/>
                <a:sym typeface="Calibri"/>
              </a:rPr>
              <a:t>st</a:t>
            </a:r>
            <a:r>
              <a:rPr lang="en-US" sz="2600" b="1" dirty="0">
                <a:solidFill>
                  <a:schemeClr val="dk1"/>
                </a:solidFill>
                <a:latin typeface="Montserrat" panose="00000500000000000000" pitchFamily="50" charset="0"/>
                <a:ea typeface="Calibri"/>
                <a:cs typeface="Calibri"/>
                <a:sym typeface="Calibri"/>
              </a:rPr>
              <a:t> Quarter Overview</a:t>
            </a:r>
            <a:endParaRPr lang="en-US" sz="2600" dirty="0">
              <a:solidFill>
                <a:schemeClr val="dk1"/>
              </a:solidFill>
              <a:latin typeface="Montserrat" panose="00000500000000000000" pitchFamily="50" charset="0"/>
              <a:ea typeface="Calibri"/>
              <a:cs typeface="Calibri"/>
              <a:sym typeface="Calibri"/>
            </a:endParaRPr>
          </a:p>
          <a:p>
            <a:pPr marL="520700" lvl="0" indent="-457200" algn="l" rtl="0">
              <a:spcBef>
                <a:spcPts val="0"/>
              </a:spcBef>
              <a:spcAft>
                <a:spcPts val="0"/>
              </a:spcAft>
              <a:buClr>
                <a:schemeClr val="dk1"/>
              </a:buClr>
              <a:buSzPts val="2600"/>
              <a:buFont typeface="Arial" panose="020B0604020202020204" pitchFamily="34" charset="0"/>
              <a:buChar char="•"/>
            </a:pPr>
            <a:endParaRPr lang="en-US" sz="2600" dirty="0">
              <a:solidFill>
                <a:schemeClr val="dk1"/>
              </a:solidFill>
              <a:latin typeface="Calibri"/>
              <a:ea typeface="Calibri"/>
              <a:cs typeface="Calibri"/>
              <a:sym typeface="Calibri"/>
            </a:endParaRPr>
          </a:p>
          <a:p>
            <a:pPr marL="63500" lvl="0" algn="l" rtl="0">
              <a:spcBef>
                <a:spcPts val="0"/>
              </a:spcBef>
              <a:spcAft>
                <a:spcPts val="0"/>
              </a:spcAft>
              <a:buClr>
                <a:schemeClr val="dk1"/>
              </a:buClr>
              <a:buSzPts val="2600"/>
            </a:pPr>
            <a:endParaRPr lang="en-US" sz="2600" dirty="0">
              <a:solidFill>
                <a:schemeClr val="dk1"/>
              </a:solidFill>
              <a:latin typeface="Calibri"/>
              <a:ea typeface="Calibri"/>
              <a:cs typeface="Calibri"/>
              <a:sym typeface="Calibri"/>
            </a:endParaRPr>
          </a:p>
          <a:p>
            <a:pPr marL="520700" lvl="0" indent="-457200" algn="l" rtl="0">
              <a:spcBef>
                <a:spcPts val="0"/>
              </a:spcBef>
              <a:spcAft>
                <a:spcPts val="0"/>
              </a:spcAft>
              <a:buClr>
                <a:schemeClr val="dk1"/>
              </a:buClr>
              <a:buSzPts val="2600"/>
              <a:buFont typeface="Arial" panose="020B0604020202020204" pitchFamily="34" charset="0"/>
              <a:buChar char="•"/>
            </a:pPr>
            <a:endParaRPr lang="en-US" sz="2600" dirty="0">
              <a:solidFill>
                <a:schemeClr val="dk1"/>
              </a:solidFill>
              <a:latin typeface="Calibri"/>
              <a:ea typeface="Calibri"/>
              <a:cs typeface="Calibri"/>
              <a:sym typeface="Calibri"/>
            </a:endParaRPr>
          </a:p>
          <a:p>
            <a:pPr marL="63500" lvl="0" algn="l" rtl="0">
              <a:spcBef>
                <a:spcPts val="0"/>
              </a:spcBef>
              <a:spcAft>
                <a:spcPts val="0"/>
              </a:spcAft>
              <a:buClr>
                <a:schemeClr val="dk1"/>
              </a:buClr>
              <a:buSzPts val="2600"/>
            </a:pPr>
            <a:endParaRPr lang="en-US" sz="2600" dirty="0">
              <a:solidFill>
                <a:schemeClr val="dk1"/>
              </a:solidFill>
              <a:latin typeface="Calibri"/>
              <a:ea typeface="Calibri"/>
              <a:cs typeface="Calibri"/>
              <a:sym typeface="Calibri"/>
            </a:endParaRPr>
          </a:p>
          <a:p>
            <a:pPr marL="63500" lvl="0" algn="l" rtl="0">
              <a:spcBef>
                <a:spcPts val="0"/>
              </a:spcBef>
              <a:spcAft>
                <a:spcPts val="0"/>
              </a:spcAft>
              <a:buClr>
                <a:schemeClr val="dk1"/>
              </a:buClr>
              <a:buSzPts val="2600"/>
            </a:pPr>
            <a:endParaRPr lang="en-US" sz="2600" dirty="0">
              <a:solidFill>
                <a:schemeClr val="dk1"/>
              </a:solidFill>
              <a:latin typeface="Calibri"/>
              <a:ea typeface="Calibri"/>
              <a:cs typeface="Calibri"/>
              <a:sym typeface="Calibri"/>
            </a:endParaRPr>
          </a:p>
          <a:p>
            <a:pPr marL="520700" lvl="0" indent="-457200" algn="l" rtl="0">
              <a:spcBef>
                <a:spcPts val="0"/>
              </a:spcBef>
              <a:spcAft>
                <a:spcPts val="0"/>
              </a:spcAft>
              <a:buClr>
                <a:schemeClr val="dk1"/>
              </a:buClr>
              <a:buSzPts val="2600"/>
              <a:buFont typeface="Arial" panose="020B0604020202020204" pitchFamily="34" charset="0"/>
              <a:buChar char="•"/>
            </a:pPr>
            <a:endParaRPr lang="en-US" sz="2600" dirty="0">
              <a:solidFill>
                <a:schemeClr val="dk1"/>
              </a:solidFill>
              <a:latin typeface="Calibri"/>
              <a:ea typeface="Calibri"/>
              <a:cs typeface="Calibri"/>
              <a:sym typeface="Calibri"/>
            </a:endParaRPr>
          </a:p>
          <a:p>
            <a:pPr marL="520700" lvl="1" algn="l" rtl="0">
              <a:spcBef>
                <a:spcPts val="0"/>
              </a:spcBef>
              <a:spcAft>
                <a:spcPts val="0"/>
              </a:spcAft>
              <a:buClr>
                <a:schemeClr val="dk1"/>
              </a:buClr>
              <a:buSzPts val="2600"/>
            </a:pPr>
            <a:r>
              <a:rPr lang="en-US" sz="2600" dirty="0">
                <a:solidFill>
                  <a:schemeClr val="dk1"/>
                </a:solidFill>
                <a:latin typeface="Calibri"/>
                <a:ea typeface="Calibri"/>
                <a:cs typeface="Calibri"/>
                <a:sym typeface="Calibri"/>
              </a:rPr>
              <a:t>     </a:t>
            </a:r>
            <a:endParaRPr sz="2600" dirty="0">
              <a:solidFill>
                <a:schemeClr val="dk1"/>
              </a:solidFill>
              <a:latin typeface="Calibri"/>
              <a:ea typeface="Calibri"/>
              <a:cs typeface="Calibri"/>
              <a:sym typeface="Calibri"/>
            </a:endParaRPr>
          </a:p>
        </p:txBody>
      </p:sp>
      <p:graphicFrame>
        <p:nvGraphicFramePr>
          <p:cNvPr id="7" name="Table 6">
            <a:extLst>
              <a:ext uri="{FF2B5EF4-FFF2-40B4-BE49-F238E27FC236}">
                <a16:creationId xmlns:a16="http://schemas.microsoft.com/office/drawing/2014/main" id="{F9A08F59-E169-41E8-8D59-862505F96D25}"/>
              </a:ext>
            </a:extLst>
          </p:cNvPr>
          <p:cNvGraphicFramePr>
            <a:graphicFrameLocks noGrp="1"/>
          </p:cNvGraphicFramePr>
          <p:nvPr>
            <p:extLst>
              <p:ext uri="{D42A27DB-BD31-4B8C-83A1-F6EECF244321}">
                <p14:modId xmlns:p14="http://schemas.microsoft.com/office/powerpoint/2010/main" val="3139797087"/>
              </p:ext>
            </p:extLst>
          </p:nvPr>
        </p:nvGraphicFramePr>
        <p:xfrm>
          <a:off x="895350" y="1380565"/>
          <a:ext cx="7648014" cy="3879034"/>
        </p:xfrm>
        <a:graphic>
          <a:graphicData uri="http://schemas.openxmlformats.org/drawingml/2006/table">
            <a:tbl>
              <a:tblPr/>
              <a:tblGrid>
                <a:gridCol w="2575756">
                  <a:extLst>
                    <a:ext uri="{9D8B030D-6E8A-4147-A177-3AD203B41FA5}">
                      <a16:colId xmlns:a16="http://schemas.microsoft.com/office/drawing/2014/main" val="339177686"/>
                    </a:ext>
                  </a:extLst>
                </a:gridCol>
                <a:gridCol w="1337412">
                  <a:extLst>
                    <a:ext uri="{9D8B030D-6E8A-4147-A177-3AD203B41FA5}">
                      <a16:colId xmlns:a16="http://schemas.microsoft.com/office/drawing/2014/main" val="3993819559"/>
                    </a:ext>
                  </a:extLst>
                </a:gridCol>
                <a:gridCol w="1317598">
                  <a:extLst>
                    <a:ext uri="{9D8B030D-6E8A-4147-A177-3AD203B41FA5}">
                      <a16:colId xmlns:a16="http://schemas.microsoft.com/office/drawing/2014/main" val="2992046494"/>
                    </a:ext>
                  </a:extLst>
                </a:gridCol>
                <a:gridCol w="1208624">
                  <a:extLst>
                    <a:ext uri="{9D8B030D-6E8A-4147-A177-3AD203B41FA5}">
                      <a16:colId xmlns:a16="http://schemas.microsoft.com/office/drawing/2014/main" val="4147368998"/>
                    </a:ext>
                  </a:extLst>
                </a:gridCol>
                <a:gridCol w="1208624">
                  <a:extLst>
                    <a:ext uri="{9D8B030D-6E8A-4147-A177-3AD203B41FA5}">
                      <a16:colId xmlns:a16="http://schemas.microsoft.com/office/drawing/2014/main" val="751159147"/>
                    </a:ext>
                  </a:extLst>
                </a:gridCol>
              </a:tblGrid>
              <a:tr h="193147">
                <a:tc gridSpan="5">
                  <a:txBody>
                    <a:bodyPr/>
                    <a:lstStyle/>
                    <a:p>
                      <a:pPr algn="ctr" rtl="0" fontAlgn="b"/>
                      <a:r>
                        <a:rPr lang="en-US" sz="1200" dirty="0">
                          <a:effectLst/>
                        </a:rPr>
                        <a:t>MARYLAND DEPARTMENT OF HUMAN SERVICES</a:t>
                      </a:r>
                    </a:p>
                  </a:txBody>
                  <a:tcPr marL="28575" marR="28575"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448069989"/>
                  </a:ext>
                </a:extLst>
              </a:tr>
              <a:tr h="177051">
                <a:tc gridSpan="5">
                  <a:txBody>
                    <a:bodyPr/>
                    <a:lstStyle/>
                    <a:p>
                      <a:pPr algn="ctr" rtl="0" fontAlgn="b"/>
                      <a:r>
                        <a:rPr lang="en-US" sz="1100" dirty="0">
                          <a:effectLst/>
                        </a:rPr>
                        <a:t>FAMILY INVESTMENT ADMINISTRATION</a:t>
                      </a:r>
                    </a:p>
                  </a:txBody>
                  <a:tcPr marL="28575" marR="28575"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109441451"/>
                  </a:ext>
                </a:extLst>
              </a:tr>
              <a:tr h="225338">
                <a:tc gridSpan="4">
                  <a:txBody>
                    <a:bodyPr/>
                    <a:lstStyle/>
                    <a:p>
                      <a:pPr algn="ctr" rtl="0" fontAlgn="b"/>
                      <a:r>
                        <a:rPr lang="en-US" dirty="0">
                          <a:effectLst/>
                        </a:rPr>
                        <a:t>OFFICE OF HOME ENERGY PROGRAMS</a:t>
                      </a:r>
                    </a:p>
                  </a:txBody>
                  <a:tcPr marL="28575" marR="28575"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rtl="0" fontAlgn="b"/>
                      <a:endParaRPr lang="en-US">
                        <a:effectLst/>
                      </a:endParaRPr>
                    </a:p>
                  </a:txBody>
                  <a:tcPr marL="28575" marR="28575"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extLst>
                  <a:ext uri="{0D108BD9-81ED-4DB2-BD59-A6C34878D82A}">
                    <a16:rowId xmlns:a16="http://schemas.microsoft.com/office/drawing/2014/main" val="1721020013"/>
                  </a:ext>
                </a:extLst>
              </a:tr>
              <a:tr h="225338">
                <a:tc>
                  <a:txBody>
                    <a:bodyPr/>
                    <a:lstStyle/>
                    <a:p>
                      <a:pPr rtl="0" fontAlgn="t"/>
                      <a:endParaRPr lang="en-US">
                        <a:effectLst/>
                      </a:endParaRPr>
                    </a:p>
                  </a:txBody>
                  <a:tcPr marL="28575" marR="28575" marT="0" marB="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rtl="0" fontAlgn="t"/>
                      <a:endParaRPr lang="en-US">
                        <a:effectLst/>
                      </a:endParaRPr>
                    </a:p>
                  </a:txBody>
                  <a:tcPr marL="28575" marR="28575" marT="0" marB="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rtl="0" fontAlgn="t"/>
                      <a:endParaRPr lang="en-US" dirty="0">
                        <a:effectLst/>
                      </a:endParaRPr>
                    </a:p>
                  </a:txBody>
                  <a:tcPr marL="28575" marR="28575" marT="0" marB="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rtl="0" fontAlgn="t"/>
                      <a:endParaRPr lang="en-US" dirty="0">
                        <a:effectLst/>
                      </a:endParaRPr>
                    </a:p>
                  </a:txBody>
                  <a:tcPr marL="28575" marR="28575" marT="0" marB="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rtl="0" fontAlgn="t"/>
                      <a:endParaRPr lang="en-US" dirty="0">
                        <a:effectLst/>
                      </a:endParaRPr>
                    </a:p>
                  </a:txBody>
                  <a:tcPr marL="28575" marR="28575" marT="0" marB="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extLst>
                  <a:ext uri="{0D108BD9-81ED-4DB2-BD59-A6C34878D82A}">
                    <a16:rowId xmlns:a16="http://schemas.microsoft.com/office/drawing/2014/main" val="1231955739"/>
                  </a:ext>
                </a:extLst>
              </a:tr>
              <a:tr h="193147">
                <a:tc>
                  <a:txBody>
                    <a:bodyPr/>
                    <a:lstStyle/>
                    <a:p>
                      <a:pPr algn="ctr" rtl="0" fontAlgn="b"/>
                      <a:r>
                        <a:rPr lang="en-US" sz="1200" b="1">
                          <a:effectLst/>
                        </a:rPr>
                        <a:t>Year </a:t>
                      </a:r>
                    </a:p>
                  </a:txBody>
                  <a:tcPr marL="28575" marR="28575" marT="0" marB="0" anchor="b">
                    <a:lnL w="9525" cap="flat" cmpd="sng" algn="ctr">
                      <a:solidFill>
                        <a:srgbClr val="000000"/>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ctr" rtl="0" fontAlgn="b"/>
                      <a:r>
                        <a:rPr lang="en-US" sz="1200" b="1">
                          <a:effectLst/>
                        </a:rPr>
                        <a:t>FY 2024**</a:t>
                      </a:r>
                    </a:p>
                  </a:txBody>
                  <a:tcPr marL="28575" marR="28575"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ctr" rtl="0" fontAlgn="b"/>
                      <a:r>
                        <a:rPr lang="en-US" sz="1200" b="1">
                          <a:effectLst/>
                        </a:rPr>
                        <a:t>FY 2025</a:t>
                      </a:r>
                    </a:p>
                  </a:txBody>
                  <a:tcPr marL="28575" marR="28575"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ctr" rtl="0" fontAlgn="b"/>
                      <a:r>
                        <a:rPr lang="en-US" sz="1200" b="1">
                          <a:effectLst/>
                        </a:rPr>
                        <a:t>CHANGE</a:t>
                      </a:r>
                    </a:p>
                  </a:txBody>
                  <a:tcPr marL="28575" marR="28575"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ctr" rtl="0" fontAlgn="b"/>
                      <a:r>
                        <a:rPr lang="en-US" sz="1200" b="1" dirty="0">
                          <a:effectLst/>
                        </a:rPr>
                        <a:t>% CHANGE</a:t>
                      </a:r>
                    </a:p>
                  </a:txBody>
                  <a:tcPr marL="28575" marR="28575" marT="0" marB="0" anchor="b">
                    <a:lnL w="9525" cap="flat" cmpd="sng" algn="ctr">
                      <a:solidFill>
                        <a:srgbClr val="CCCCCC"/>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extLst>
                  <a:ext uri="{0D108BD9-81ED-4DB2-BD59-A6C34878D82A}">
                    <a16:rowId xmlns:a16="http://schemas.microsoft.com/office/drawing/2014/main" val="538610012"/>
                  </a:ext>
                </a:extLst>
              </a:tr>
              <a:tr h="225338">
                <a:tc>
                  <a:txBody>
                    <a:bodyPr/>
                    <a:lstStyle/>
                    <a:p>
                      <a:pPr rtl="0" fontAlgn="t"/>
                      <a:endParaRPr lang="en-US">
                        <a:effectLst/>
                      </a:endParaRPr>
                    </a:p>
                  </a:txBody>
                  <a:tcPr marL="28575" marR="28575" marT="0" marB="0">
                    <a:lnL w="9525" cap="flat" cmpd="sng" algn="ctr">
                      <a:solidFill>
                        <a:srgbClr val="000000"/>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ctr" rtl="0" fontAlgn="b"/>
                      <a:r>
                        <a:rPr lang="en-US" sz="1100" b="1">
                          <a:effectLst/>
                        </a:rPr>
                        <a:t> 7/1/23 - 9/30/23</a:t>
                      </a:r>
                    </a:p>
                  </a:txBody>
                  <a:tcPr marL="28575" marR="28575"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ctr" rtl="0" fontAlgn="b"/>
                      <a:r>
                        <a:rPr lang="en-US" sz="1100" b="1">
                          <a:effectLst/>
                        </a:rPr>
                        <a:t> 7/1/24 - 9/30/24</a:t>
                      </a:r>
                    </a:p>
                  </a:txBody>
                  <a:tcPr marL="28575" marR="28575"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ctr" rtl="0" fontAlgn="b"/>
                      <a:r>
                        <a:rPr lang="en-US" sz="1100" b="1">
                          <a:effectLst/>
                        </a:rPr>
                        <a:t>2024-2025</a:t>
                      </a:r>
                    </a:p>
                  </a:txBody>
                  <a:tcPr marL="28575" marR="28575"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ctr" rtl="0" fontAlgn="b"/>
                      <a:r>
                        <a:rPr lang="en-US" sz="1100" b="1" dirty="0">
                          <a:effectLst/>
                        </a:rPr>
                        <a:t>2024-2025</a:t>
                      </a:r>
                    </a:p>
                  </a:txBody>
                  <a:tcPr marL="28575" marR="28575" marT="0" marB="0" anchor="b">
                    <a:lnL w="9525" cap="flat" cmpd="sng" algn="ctr">
                      <a:solidFill>
                        <a:srgbClr val="CCCCCC"/>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extLst>
                  <a:ext uri="{0D108BD9-81ED-4DB2-BD59-A6C34878D82A}">
                    <a16:rowId xmlns:a16="http://schemas.microsoft.com/office/drawing/2014/main" val="3739711308"/>
                  </a:ext>
                </a:extLst>
              </a:tr>
              <a:tr h="225338">
                <a:tc>
                  <a:txBody>
                    <a:bodyPr/>
                    <a:lstStyle/>
                    <a:p>
                      <a:pPr rtl="0" fontAlgn="t"/>
                      <a:r>
                        <a:rPr lang="en-US" sz="1200" b="1">
                          <a:effectLst/>
                        </a:rPr>
                        <a:t>Applications YTD*</a:t>
                      </a:r>
                    </a:p>
                  </a:txBody>
                  <a:tcPr marL="28575" marR="28575" marT="0" marB="0">
                    <a:lnL w="9525" cap="flat" cmpd="sng" algn="ctr">
                      <a:solidFill>
                        <a:srgbClr val="000000"/>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rtl="0" fontAlgn="t"/>
                      <a:endParaRPr lang="en-US">
                        <a:effectLst/>
                      </a:endParaRPr>
                    </a:p>
                  </a:txBody>
                  <a:tcPr marL="28575" marR="28575" marT="0" marB="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rtl="0" fontAlgn="t"/>
                      <a:endParaRPr lang="en-US">
                        <a:effectLst/>
                      </a:endParaRPr>
                    </a:p>
                  </a:txBody>
                  <a:tcPr marL="28575" marR="28575" marT="0" marB="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rtl="0" fontAlgn="b"/>
                      <a:endParaRPr lang="en-US">
                        <a:effectLst/>
                      </a:endParaRPr>
                    </a:p>
                  </a:txBody>
                  <a:tcPr marL="28575" marR="28575"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rtl="0" fontAlgn="b"/>
                      <a:endParaRPr lang="en-US" dirty="0">
                        <a:effectLst/>
                      </a:endParaRPr>
                    </a:p>
                  </a:txBody>
                  <a:tcPr marL="28575" marR="28575" marT="0" marB="0" anchor="b">
                    <a:lnL w="9525" cap="flat" cmpd="sng" algn="ctr">
                      <a:solidFill>
                        <a:srgbClr val="CCCCCC"/>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extLst>
                  <a:ext uri="{0D108BD9-81ED-4DB2-BD59-A6C34878D82A}">
                    <a16:rowId xmlns:a16="http://schemas.microsoft.com/office/drawing/2014/main" val="2647066312"/>
                  </a:ext>
                </a:extLst>
              </a:tr>
              <a:tr h="193147">
                <a:tc>
                  <a:txBody>
                    <a:bodyPr/>
                    <a:lstStyle/>
                    <a:p>
                      <a:pPr rtl="0" fontAlgn="t"/>
                      <a:r>
                        <a:rPr lang="en-US" sz="1200">
                          <a:effectLst/>
                        </a:rPr>
                        <a:t>Total</a:t>
                      </a:r>
                    </a:p>
                  </a:txBody>
                  <a:tcPr marL="28575" marR="28575" marT="0" marB="0">
                    <a:lnL w="9525" cap="flat" cmpd="sng" algn="ctr">
                      <a:solidFill>
                        <a:srgbClr val="000000"/>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r" rtl="0" fontAlgn="t"/>
                      <a:r>
                        <a:rPr lang="en-US" sz="1200">
                          <a:effectLst/>
                        </a:rPr>
                        <a:t>60,103</a:t>
                      </a:r>
                    </a:p>
                  </a:txBody>
                  <a:tcPr marL="28575" marR="28575" marT="0" marB="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r" rtl="0" fontAlgn="t"/>
                      <a:r>
                        <a:rPr lang="en-US" sz="1200">
                          <a:effectLst/>
                        </a:rPr>
                        <a:t>54,655</a:t>
                      </a:r>
                    </a:p>
                  </a:txBody>
                  <a:tcPr marL="28575" marR="28575" marT="0" marB="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r" rtl="0" fontAlgn="b"/>
                      <a:r>
                        <a:rPr lang="en-US" sz="1200">
                          <a:effectLst/>
                        </a:rPr>
                        <a:t>-5,448</a:t>
                      </a:r>
                    </a:p>
                  </a:txBody>
                  <a:tcPr marL="28575" marR="28575"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r" rtl="0" fontAlgn="b"/>
                      <a:r>
                        <a:rPr lang="en-US" sz="1200" dirty="0">
                          <a:effectLst/>
                        </a:rPr>
                        <a:t>-9.1%</a:t>
                      </a:r>
                    </a:p>
                  </a:txBody>
                  <a:tcPr marL="28575" marR="28575" marT="0" marB="0" anchor="b">
                    <a:lnL w="9525" cap="flat" cmpd="sng" algn="ctr">
                      <a:solidFill>
                        <a:srgbClr val="CCCCCC"/>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extLst>
                  <a:ext uri="{0D108BD9-81ED-4DB2-BD59-A6C34878D82A}">
                    <a16:rowId xmlns:a16="http://schemas.microsoft.com/office/drawing/2014/main" val="2216529569"/>
                  </a:ext>
                </a:extLst>
              </a:tr>
              <a:tr h="193147">
                <a:tc>
                  <a:txBody>
                    <a:bodyPr/>
                    <a:lstStyle/>
                    <a:p>
                      <a:pPr rtl="0" fontAlgn="t"/>
                      <a:r>
                        <a:rPr lang="en-US" sz="1200">
                          <a:effectLst/>
                        </a:rPr>
                        <a:t>MEAP </a:t>
                      </a:r>
                    </a:p>
                  </a:txBody>
                  <a:tcPr marL="28575" marR="28575" marT="0" marB="0">
                    <a:lnL w="9525" cap="flat" cmpd="sng" algn="ctr">
                      <a:solidFill>
                        <a:srgbClr val="000000"/>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r" rtl="0" fontAlgn="t"/>
                      <a:r>
                        <a:rPr lang="en-US" sz="1200">
                          <a:effectLst/>
                        </a:rPr>
                        <a:t>60,103</a:t>
                      </a:r>
                    </a:p>
                  </a:txBody>
                  <a:tcPr marL="28575" marR="28575" marT="0" marB="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r" rtl="0" fontAlgn="t"/>
                      <a:r>
                        <a:rPr lang="en-US" sz="1200">
                          <a:effectLst/>
                        </a:rPr>
                        <a:t>54,655</a:t>
                      </a:r>
                    </a:p>
                  </a:txBody>
                  <a:tcPr marL="28575" marR="28575" marT="0" marB="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r" rtl="0" fontAlgn="b"/>
                      <a:r>
                        <a:rPr lang="en-US" sz="1200">
                          <a:effectLst/>
                        </a:rPr>
                        <a:t>-5,448</a:t>
                      </a:r>
                    </a:p>
                  </a:txBody>
                  <a:tcPr marL="28575" marR="28575"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r" rtl="0" fontAlgn="b"/>
                      <a:r>
                        <a:rPr lang="en-US" sz="1200">
                          <a:effectLst/>
                        </a:rPr>
                        <a:t>-9.1%</a:t>
                      </a:r>
                    </a:p>
                  </a:txBody>
                  <a:tcPr marL="28575" marR="28575" marT="0" marB="0" anchor="b">
                    <a:lnL w="9525" cap="flat" cmpd="sng" algn="ctr">
                      <a:solidFill>
                        <a:srgbClr val="CCCCCC"/>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extLst>
                  <a:ext uri="{0D108BD9-81ED-4DB2-BD59-A6C34878D82A}">
                    <a16:rowId xmlns:a16="http://schemas.microsoft.com/office/drawing/2014/main" val="2475024258"/>
                  </a:ext>
                </a:extLst>
              </a:tr>
              <a:tr h="193147">
                <a:tc>
                  <a:txBody>
                    <a:bodyPr/>
                    <a:lstStyle/>
                    <a:p>
                      <a:pPr rtl="0" fontAlgn="t"/>
                      <a:r>
                        <a:rPr lang="en-US" sz="1200">
                          <a:effectLst/>
                        </a:rPr>
                        <a:t>EUSP Bill Payment</a:t>
                      </a:r>
                    </a:p>
                  </a:txBody>
                  <a:tcPr marL="28575" marR="28575" marT="0" marB="0">
                    <a:lnL w="9525" cap="flat" cmpd="sng" algn="ctr">
                      <a:solidFill>
                        <a:srgbClr val="000000"/>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r" rtl="0" fontAlgn="t"/>
                      <a:r>
                        <a:rPr lang="en-US" sz="1200">
                          <a:effectLst/>
                        </a:rPr>
                        <a:t>57,829</a:t>
                      </a:r>
                    </a:p>
                  </a:txBody>
                  <a:tcPr marL="28575" marR="28575" marT="0" marB="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r" rtl="0" fontAlgn="t"/>
                      <a:r>
                        <a:rPr lang="en-US" sz="1200">
                          <a:effectLst/>
                        </a:rPr>
                        <a:t>54,152</a:t>
                      </a:r>
                    </a:p>
                  </a:txBody>
                  <a:tcPr marL="28575" marR="28575" marT="0" marB="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r" rtl="0" fontAlgn="b"/>
                      <a:r>
                        <a:rPr lang="en-US" sz="1200">
                          <a:effectLst/>
                        </a:rPr>
                        <a:t>-3,677</a:t>
                      </a:r>
                    </a:p>
                  </a:txBody>
                  <a:tcPr marL="28575" marR="28575"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r" rtl="0" fontAlgn="b"/>
                      <a:r>
                        <a:rPr lang="en-US" sz="1200" dirty="0">
                          <a:effectLst/>
                        </a:rPr>
                        <a:t>-6.4%</a:t>
                      </a:r>
                    </a:p>
                  </a:txBody>
                  <a:tcPr marL="28575" marR="28575" marT="0" marB="0" anchor="b">
                    <a:lnL w="9525" cap="flat" cmpd="sng" algn="ctr">
                      <a:solidFill>
                        <a:srgbClr val="CCCCCC"/>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extLst>
                  <a:ext uri="{0D108BD9-81ED-4DB2-BD59-A6C34878D82A}">
                    <a16:rowId xmlns:a16="http://schemas.microsoft.com/office/drawing/2014/main" val="617194537"/>
                  </a:ext>
                </a:extLst>
              </a:tr>
              <a:tr h="193147">
                <a:tc>
                  <a:txBody>
                    <a:bodyPr/>
                    <a:lstStyle/>
                    <a:p>
                      <a:pPr rtl="0" fontAlgn="t"/>
                      <a:r>
                        <a:rPr lang="en-US" sz="1200">
                          <a:effectLst/>
                        </a:rPr>
                        <a:t>Electric Arrearage Retirement</a:t>
                      </a:r>
                    </a:p>
                  </a:txBody>
                  <a:tcPr marL="28575" marR="28575" marT="0" marB="0">
                    <a:lnL w="9525" cap="flat" cmpd="sng" algn="ctr">
                      <a:solidFill>
                        <a:srgbClr val="000000"/>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r" rtl="0" fontAlgn="t"/>
                      <a:r>
                        <a:rPr lang="en-US" sz="1200">
                          <a:effectLst/>
                        </a:rPr>
                        <a:t>52,059</a:t>
                      </a:r>
                    </a:p>
                  </a:txBody>
                  <a:tcPr marL="28575" marR="28575" marT="0" marB="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r" rtl="0" fontAlgn="t"/>
                      <a:r>
                        <a:rPr lang="en-US" sz="1200">
                          <a:effectLst/>
                        </a:rPr>
                        <a:t>49,107</a:t>
                      </a:r>
                    </a:p>
                  </a:txBody>
                  <a:tcPr marL="28575" marR="28575" marT="0" marB="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r" rtl="0" fontAlgn="b"/>
                      <a:r>
                        <a:rPr lang="en-US" sz="1200">
                          <a:effectLst/>
                        </a:rPr>
                        <a:t>-2,952</a:t>
                      </a:r>
                    </a:p>
                  </a:txBody>
                  <a:tcPr marL="28575" marR="28575"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r" rtl="0" fontAlgn="b"/>
                      <a:r>
                        <a:rPr lang="en-US" sz="1200" dirty="0">
                          <a:effectLst/>
                        </a:rPr>
                        <a:t>-5.7%</a:t>
                      </a:r>
                    </a:p>
                  </a:txBody>
                  <a:tcPr marL="28575" marR="28575" marT="0" marB="0" anchor="b">
                    <a:lnL w="9525" cap="flat" cmpd="sng" algn="ctr">
                      <a:solidFill>
                        <a:srgbClr val="CCCCCC"/>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extLst>
                  <a:ext uri="{0D108BD9-81ED-4DB2-BD59-A6C34878D82A}">
                    <a16:rowId xmlns:a16="http://schemas.microsoft.com/office/drawing/2014/main" val="3031811573"/>
                  </a:ext>
                </a:extLst>
              </a:tr>
              <a:tr h="193147">
                <a:tc>
                  <a:txBody>
                    <a:bodyPr/>
                    <a:lstStyle/>
                    <a:p>
                      <a:pPr rtl="0" fontAlgn="t"/>
                      <a:r>
                        <a:rPr lang="en-US" sz="1200">
                          <a:effectLst/>
                        </a:rPr>
                        <a:t>Gas Arrearage Retirement</a:t>
                      </a:r>
                    </a:p>
                  </a:txBody>
                  <a:tcPr marL="28575" marR="28575" marT="0" marB="0">
                    <a:lnL w="9525" cap="flat" cmpd="sng" algn="ctr">
                      <a:solidFill>
                        <a:srgbClr val="000000"/>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r" rtl="0" fontAlgn="t"/>
                      <a:r>
                        <a:rPr lang="en-US" sz="1200">
                          <a:effectLst/>
                        </a:rPr>
                        <a:t>27,552</a:t>
                      </a:r>
                    </a:p>
                  </a:txBody>
                  <a:tcPr marL="28575" marR="28575" marT="0" marB="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r" rtl="0" fontAlgn="t"/>
                      <a:r>
                        <a:rPr lang="en-US" sz="1200">
                          <a:effectLst/>
                        </a:rPr>
                        <a:t>25,811</a:t>
                      </a:r>
                    </a:p>
                  </a:txBody>
                  <a:tcPr marL="28575" marR="28575" marT="0" marB="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r" rtl="0" fontAlgn="b"/>
                      <a:r>
                        <a:rPr lang="en-US" sz="1200">
                          <a:effectLst/>
                        </a:rPr>
                        <a:t>-1,741</a:t>
                      </a:r>
                    </a:p>
                  </a:txBody>
                  <a:tcPr marL="28575" marR="28575"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r" rtl="0" fontAlgn="b"/>
                      <a:r>
                        <a:rPr lang="en-US" sz="1200">
                          <a:effectLst/>
                        </a:rPr>
                        <a:t>-6.3%</a:t>
                      </a:r>
                    </a:p>
                  </a:txBody>
                  <a:tcPr marL="28575" marR="28575" marT="0" marB="0" anchor="b">
                    <a:lnL w="9525" cap="flat" cmpd="sng" algn="ctr">
                      <a:solidFill>
                        <a:srgbClr val="CCCCCC"/>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extLst>
                  <a:ext uri="{0D108BD9-81ED-4DB2-BD59-A6C34878D82A}">
                    <a16:rowId xmlns:a16="http://schemas.microsoft.com/office/drawing/2014/main" val="1545960172"/>
                  </a:ext>
                </a:extLst>
              </a:tr>
              <a:tr h="225338">
                <a:tc>
                  <a:txBody>
                    <a:bodyPr/>
                    <a:lstStyle/>
                    <a:p>
                      <a:pPr rtl="0" fontAlgn="t"/>
                      <a:endParaRPr lang="en-US">
                        <a:effectLst/>
                      </a:endParaRPr>
                    </a:p>
                  </a:txBody>
                  <a:tcPr marL="28575" marR="28575" marT="0" marB="0">
                    <a:lnL w="9525" cap="flat" cmpd="sng" algn="ctr">
                      <a:solidFill>
                        <a:srgbClr val="000000"/>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rtl="0" fontAlgn="t"/>
                      <a:endParaRPr lang="en-US">
                        <a:effectLst/>
                      </a:endParaRPr>
                    </a:p>
                  </a:txBody>
                  <a:tcPr marL="28575" marR="28575" marT="0" marB="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rtl="0" fontAlgn="t"/>
                      <a:endParaRPr lang="en-US">
                        <a:effectLst/>
                      </a:endParaRPr>
                    </a:p>
                  </a:txBody>
                  <a:tcPr marL="28575" marR="28575" marT="0" marB="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rtl="0" fontAlgn="b"/>
                      <a:endParaRPr lang="en-US">
                        <a:effectLst/>
                      </a:endParaRPr>
                    </a:p>
                  </a:txBody>
                  <a:tcPr marL="28575" marR="28575"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rtl="0" fontAlgn="b"/>
                      <a:endParaRPr lang="en-US" dirty="0">
                        <a:effectLst/>
                      </a:endParaRPr>
                    </a:p>
                  </a:txBody>
                  <a:tcPr marL="28575" marR="28575" marT="0" marB="0" anchor="b">
                    <a:lnL w="9525" cap="flat" cmpd="sng" algn="ctr">
                      <a:solidFill>
                        <a:srgbClr val="CCCCCC"/>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extLst>
                  <a:ext uri="{0D108BD9-81ED-4DB2-BD59-A6C34878D82A}">
                    <a16:rowId xmlns:a16="http://schemas.microsoft.com/office/drawing/2014/main" val="699880337"/>
                  </a:ext>
                </a:extLst>
              </a:tr>
              <a:tr h="225338">
                <a:tc>
                  <a:txBody>
                    <a:bodyPr/>
                    <a:lstStyle/>
                    <a:p>
                      <a:pPr rtl="0" fontAlgn="t"/>
                      <a:r>
                        <a:rPr lang="en-US" sz="1200" b="1">
                          <a:effectLst/>
                        </a:rPr>
                        <a:t>Receiving Benefits YTD***</a:t>
                      </a:r>
                    </a:p>
                  </a:txBody>
                  <a:tcPr marL="28575" marR="28575" marT="0" marB="0">
                    <a:lnL w="9525" cap="flat" cmpd="sng" algn="ctr">
                      <a:solidFill>
                        <a:srgbClr val="000000"/>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rtl="0" fontAlgn="t"/>
                      <a:endParaRPr lang="en-US">
                        <a:effectLst/>
                      </a:endParaRPr>
                    </a:p>
                  </a:txBody>
                  <a:tcPr marL="28575" marR="28575" marT="0" marB="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rtl="0" fontAlgn="t"/>
                      <a:endParaRPr lang="en-US">
                        <a:effectLst/>
                      </a:endParaRPr>
                    </a:p>
                  </a:txBody>
                  <a:tcPr marL="28575" marR="28575" marT="0" marB="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rtl="0" fontAlgn="b"/>
                      <a:endParaRPr lang="en-US">
                        <a:effectLst/>
                      </a:endParaRPr>
                    </a:p>
                  </a:txBody>
                  <a:tcPr marL="28575" marR="28575"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rtl="0" fontAlgn="b"/>
                      <a:endParaRPr lang="en-US" dirty="0">
                        <a:effectLst/>
                      </a:endParaRPr>
                    </a:p>
                  </a:txBody>
                  <a:tcPr marL="28575" marR="28575" marT="0" marB="0" anchor="b">
                    <a:lnL w="9525" cap="flat" cmpd="sng" algn="ctr">
                      <a:solidFill>
                        <a:srgbClr val="CCCCCC"/>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extLst>
                  <a:ext uri="{0D108BD9-81ED-4DB2-BD59-A6C34878D82A}">
                    <a16:rowId xmlns:a16="http://schemas.microsoft.com/office/drawing/2014/main" val="3365648536"/>
                  </a:ext>
                </a:extLst>
              </a:tr>
              <a:tr h="225338">
                <a:tc>
                  <a:txBody>
                    <a:bodyPr/>
                    <a:lstStyle/>
                    <a:p>
                      <a:pPr rtl="0" fontAlgn="t"/>
                      <a:endParaRPr lang="en-US">
                        <a:effectLst/>
                      </a:endParaRPr>
                    </a:p>
                  </a:txBody>
                  <a:tcPr marL="28575" marR="28575" marT="0" marB="0">
                    <a:lnL w="9525" cap="flat" cmpd="sng" algn="ctr">
                      <a:solidFill>
                        <a:srgbClr val="000000"/>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rtl="0" fontAlgn="t"/>
                      <a:endParaRPr lang="en-US">
                        <a:effectLst/>
                      </a:endParaRPr>
                    </a:p>
                  </a:txBody>
                  <a:tcPr marL="28575" marR="28575" marT="0" marB="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rtl="0" fontAlgn="t"/>
                      <a:endParaRPr lang="en-US">
                        <a:effectLst/>
                      </a:endParaRPr>
                    </a:p>
                  </a:txBody>
                  <a:tcPr marL="28575" marR="28575" marT="0" marB="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rtl="0" fontAlgn="b"/>
                      <a:endParaRPr lang="en-US">
                        <a:effectLst/>
                      </a:endParaRPr>
                    </a:p>
                  </a:txBody>
                  <a:tcPr marL="28575" marR="28575"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rtl="0" fontAlgn="b"/>
                      <a:endParaRPr lang="en-US" dirty="0">
                        <a:effectLst/>
                      </a:endParaRPr>
                    </a:p>
                  </a:txBody>
                  <a:tcPr marL="28575" marR="28575" marT="0" marB="0" anchor="b">
                    <a:lnL w="9525" cap="flat" cmpd="sng" algn="ctr">
                      <a:solidFill>
                        <a:srgbClr val="CCCCCC"/>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extLst>
                  <a:ext uri="{0D108BD9-81ED-4DB2-BD59-A6C34878D82A}">
                    <a16:rowId xmlns:a16="http://schemas.microsoft.com/office/drawing/2014/main" val="2282389496"/>
                  </a:ext>
                </a:extLst>
              </a:tr>
              <a:tr h="193147">
                <a:tc>
                  <a:txBody>
                    <a:bodyPr/>
                    <a:lstStyle/>
                    <a:p>
                      <a:pPr rtl="0" fontAlgn="t"/>
                      <a:r>
                        <a:rPr lang="en-US" sz="1200">
                          <a:effectLst/>
                        </a:rPr>
                        <a:t>MEAP </a:t>
                      </a:r>
                    </a:p>
                  </a:txBody>
                  <a:tcPr marL="28575" marR="28575" marT="0" marB="0">
                    <a:lnL w="9525" cap="flat" cmpd="sng" algn="ctr">
                      <a:solidFill>
                        <a:srgbClr val="000000"/>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r" rtl="0" fontAlgn="t"/>
                      <a:r>
                        <a:rPr lang="en-US" sz="1200">
                          <a:effectLst/>
                        </a:rPr>
                        <a:t>23,439</a:t>
                      </a:r>
                    </a:p>
                  </a:txBody>
                  <a:tcPr marL="28575" marR="28575" marT="0" marB="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r" rtl="0" fontAlgn="b"/>
                      <a:r>
                        <a:rPr lang="en-US" sz="1200">
                          <a:effectLst/>
                        </a:rPr>
                        <a:t>31,125 </a:t>
                      </a:r>
                    </a:p>
                  </a:txBody>
                  <a:tcPr marL="28575" marR="28575"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r" rtl="0" fontAlgn="b"/>
                      <a:r>
                        <a:rPr lang="en-US" sz="1200">
                          <a:effectLst/>
                        </a:rPr>
                        <a:t>7,686</a:t>
                      </a:r>
                    </a:p>
                  </a:txBody>
                  <a:tcPr marL="28575" marR="28575"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r" rtl="0" fontAlgn="b"/>
                      <a:r>
                        <a:rPr lang="en-US" sz="1200">
                          <a:effectLst/>
                        </a:rPr>
                        <a:t>32.8%</a:t>
                      </a:r>
                    </a:p>
                  </a:txBody>
                  <a:tcPr marL="28575" marR="28575" marT="0" marB="0" anchor="b">
                    <a:lnL w="9525" cap="flat" cmpd="sng" algn="ctr">
                      <a:solidFill>
                        <a:srgbClr val="CCCCCC"/>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extLst>
                  <a:ext uri="{0D108BD9-81ED-4DB2-BD59-A6C34878D82A}">
                    <a16:rowId xmlns:a16="http://schemas.microsoft.com/office/drawing/2014/main" val="306341889"/>
                  </a:ext>
                </a:extLst>
              </a:tr>
              <a:tr h="193147">
                <a:tc>
                  <a:txBody>
                    <a:bodyPr/>
                    <a:lstStyle/>
                    <a:p>
                      <a:pPr rtl="0" fontAlgn="t"/>
                      <a:r>
                        <a:rPr lang="en-US" sz="1200">
                          <a:effectLst/>
                        </a:rPr>
                        <a:t>EUSP Bill Payment</a:t>
                      </a:r>
                    </a:p>
                  </a:txBody>
                  <a:tcPr marL="28575" marR="28575" marT="0" marB="0">
                    <a:lnL w="9525" cap="flat" cmpd="sng" algn="ctr">
                      <a:solidFill>
                        <a:srgbClr val="000000"/>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r" rtl="0" fontAlgn="t"/>
                      <a:r>
                        <a:rPr lang="en-US" sz="1200">
                          <a:effectLst/>
                        </a:rPr>
                        <a:t>24,334</a:t>
                      </a:r>
                    </a:p>
                  </a:txBody>
                  <a:tcPr marL="28575" marR="28575" marT="0" marB="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r" rtl="0" fontAlgn="t"/>
                      <a:r>
                        <a:rPr lang="en-US" sz="1200">
                          <a:effectLst/>
                        </a:rPr>
                        <a:t>31,292</a:t>
                      </a:r>
                    </a:p>
                  </a:txBody>
                  <a:tcPr marL="28575" marR="28575" marT="0" marB="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r" rtl="0" fontAlgn="b"/>
                      <a:r>
                        <a:rPr lang="en-US" sz="1200">
                          <a:effectLst/>
                        </a:rPr>
                        <a:t>6,958</a:t>
                      </a:r>
                    </a:p>
                  </a:txBody>
                  <a:tcPr marL="28575" marR="28575"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r" rtl="0" fontAlgn="b"/>
                      <a:r>
                        <a:rPr lang="en-US" sz="1200" dirty="0">
                          <a:effectLst/>
                        </a:rPr>
                        <a:t>28.6%</a:t>
                      </a:r>
                    </a:p>
                  </a:txBody>
                  <a:tcPr marL="28575" marR="28575" marT="0" marB="0" anchor="b">
                    <a:lnL w="9525" cap="flat" cmpd="sng" algn="ctr">
                      <a:solidFill>
                        <a:srgbClr val="CCCCCC"/>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extLst>
                  <a:ext uri="{0D108BD9-81ED-4DB2-BD59-A6C34878D82A}">
                    <a16:rowId xmlns:a16="http://schemas.microsoft.com/office/drawing/2014/main" val="3410931451"/>
                  </a:ext>
                </a:extLst>
              </a:tr>
              <a:tr h="193147">
                <a:tc>
                  <a:txBody>
                    <a:bodyPr/>
                    <a:lstStyle/>
                    <a:p>
                      <a:pPr rtl="0" fontAlgn="t"/>
                      <a:r>
                        <a:rPr lang="en-US" sz="1200">
                          <a:effectLst/>
                        </a:rPr>
                        <a:t>Electric Arrearage Retirement</a:t>
                      </a:r>
                    </a:p>
                  </a:txBody>
                  <a:tcPr marL="28575" marR="28575" marT="0" marB="0">
                    <a:lnL w="9525" cap="flat" cmpd="sng" algn="ctr">
                      <a:solidFill>
                        <a:srgbClr val="000000"/>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r" rtl="0" fontAlgn="t"/>
                      <a:r>
                        <a:rPr lang="en-US" sz="1200">
                          <a:effectLst/>
                        </a:rPr>
                        <a:t>5,471</a:t>
                      </a:r>
                    </a:p>
                  </a:txBody>
                  <a:tcPr marL="28575" marR="28575" marT="0" marB="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r" rtl="0" fontAlgn="t"/>
                      <a:r>
                        <a:rPr lang="en-US" sz="1200">
                          <a:effectLst/>
                        </a:rPr>
                        <a:t>5,606</a:t>
                      </a:r>
                    </a:p>
                  </a:txBody>
                  <a:tcPr marL="28575" marR="28575" marT="0" marB="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r" rtl="0" fontAlgn="b"/>
                      <a:r>
                        <a:rPr lang="en-US" sz="1200">
                          <a:effectLst/>
                        </a:rPr>
                        <a:t>135</a:t>
                      </a:r>
                    </a:p>
                  </a:txBody>
                  <a:tcPr marL="28575" marR="28575"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r" rtl="0" fontAlgn="b"/>
                      <a:r>
                        <a:rPr lang="en-US" sz="1200" dirty="0">
                          <a:effectLst/>
                        </a:rPr>
                        <a:t>2.5%</a:t>
                      </a:r>
                    </a:p>
                  </a:txBody>
                  <a:tcPr marL="28575" marR="28575" marT="0" marB="0" anchor="b">
                    <a:lnL w="9525" cap="flat" cmpd="sng" algn="ctr">
                      <a:solidFill>
                        <a:srgbClr val="CCCCCC"/>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extLst>
                  <a:ext uri="{0D108BD9-81ED-4DB2-BD59-A6C34878D82A}">
                    <a16:rowId xmlns:a16="http://schemas.microsoft.com/office/drawing/2014/main" val="982163051"/>
                  </a:ext>
                </a:extLst>
              </a:tr>
              <a:tr h="193147">
                <a:tc>
                  <a:txBody>
                    <a:bodyPr/>
                    <a:lstStyle/>
                    <a:p>
                      <a:pPr rtl="0" fontAlgn="t"/>
                      <a:r>
                        <a:rPr lang="en-US" sz="1200">
                          <a:effectLst/>
                        </a:rPr>
                        <a:t>Gas Arrearage Retirement</a:t>
                      </a:r>
                    </a:p>
                  </a:txBody>
                  <a:tcPr marL="28575" marR="28575" marT="0" marB="0">
                    <a:lnL w="9525" cap="flat" cmpd="sng" algn="ctr">
                      <a:solidFill>
                        <a:srgbClr val="000000"/>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lgn="r" rtl="0" fontAlgn="t"/>
                      <a:r>
                        <a:rPr lang="en-US" sz="1200">
                          <a:effectLst/>
                        </a:rPr>
                        <a:t>2,344</a:t>
                      </a:r>
                    </a:p>
                  </a:txBody>
                  <a:tcPr marL="28575" marR="28575" marT="0" marB="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lgn="r" rtl="0" fontAlgn="t"/>
                      <a:r>
                        <a:rPr lang="en-US" sz="1200">
                          <a:effectLst/>
                        </a:rPr>
                        <a:t>2,048</a:t>
                      </a:r>
                    </a:p>
                  </a:txBody>
                  <a:tcPr marL="28575" marR="28575" marT="0" marB="0">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lgn="r" rtl="0" fontAlgn="b"/>
                      <a:r>
                        <a:rPr lang="en-US" sz="1200">
                          <a:effectLst/>
                        </a:rPr>
                        <a:t>-296</a:t>
                      </a:r>
                    </a:p>
                  </a:txBody>
                  <a:tcPr marL="28575" marR="28575"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lgn="r" rtl="0" fontAlgn="b"/>
                      <a:r>
                        <a:rPr lang="en-US" sz="1200" dirty="0">
                          <a:effectLst/>
                        </a:rPr>
                        <a:t>-12.6%</a:t>
                      </a:r>
                    </a:p>
                  </a:txBody>
                  <a:tcPr marL="28575" marR="28575" marT="0" marB="0" anchor="b">
                    <a:lnL w="9525" cap="flat" cmpd="sng" algn="ctr">
                      <a:solidFill>
                        <a:srgbClr val="CCCCCC"/>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62134526"/>
                  </a:ext>
                </a:extLst>
              </a:tr>
            </a:tbl>
          </a:graphicData>
        </a:graphic>
      </p:graphicFrame>
      <p:sp>
        <p:nvSpPr>
          <p:cNvPr id="10" name="TextBox 9">
            <a:extLst>
              <a:ext uri="{FF2B5EF4-FFF2-40B4-BE49-F238E27FC236}">
                <a16:creationId xmlns:a16="http://schemas.microsoft.com/office/drawing/2014/main" id="{953B3F51-2079-4A3F-83CF-DB0DD4582B05}"/>
              </a:ext>
            </a:extLst>
          </p:cNvPr>
          <p:cNvSpPr txBox="1"/>
          <p:nvPr/>
        </p:nvSpPr>
        <p:spPr>
          <a:xfrm>
            <a:off x="895350" y="5468471"/>
            <a:ext cx="7353300" cy="646331"/>
          </a:xfrm>
          <a:prstGeom prst="rect">
            <a:avLst/>
          </a:prstGeom>
          <a:noFill/>
        </p:spPr>
        <p:txBody>
          <a:bodyPr wrap="square" rtlCol="0">
            <a:spAutoFit/>
          </a:bodyPr>
          <a:lstStyle/>
          <a:p>
            <a:r>
              <a:rPr lang="en-US" sz="900" b="1" dirty="0"/>
              <a:t>NOTE:  </a:t>
            </a:r>
            <a:r>
              <a:rPr lang="en-US" sz="900" dirty="0"/>
              <a:t>			</a:t>
            </a:r>
          </a:p>
          <a:p>
            <a:r>
              <a:rPr lang="en-US" sz="900" dirty="0"/>
              <a:t>*FY25 Data represents applications received and entered into the OHEP Data System for the period identified. 	</a:t>
            </a:r>
          </a:p>
          <a:p>
            <a:r>
              <a:rPr lang="en-US" sz="900" dirty="0"/>
              <a:t>**FY24 July Data represents applications received and entered into the OHEP Data System for 06/01/2023-09/30/2023.                                             The total line represents an unduplicated count of all applications.  MEAP and EUSP do not add to this total.	</a:t>
            </a:r>
            <a:endParaRPr lang="en-US" dirty="0"/>
          </a:p>
        </p:txBody>
      </p:sp>
    </p:spTree>
    <p:extLst>
      <p:ext uri="{BB962C8B-B14F-4D97-AF65-F5344CB8AC3E}">
        <p14:creationId xmlns:p14="http://schemas.microsoft.com/office/powerpoint/2010/main" val="9601697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sp>
        <p:nvSpPr>
          <p:cNvPr id="91" name="Google Shape;91;p1"/>
          <p:cNvSpPr/>
          <p:nvPr/>
        </p:nvSpPr>
        <p:spPr>
          <a:xfrm>
            <a:off x="0" y="6553200"/>
            <a:ext cx="9144000" cy="304800"/>
          </a:xfrm>
          <a:prstGeom prst="rect">
            <a:avLst/>
          </a:prstGeom>
          <a:solidFill>
            <a:srgbClr val="981F33"/>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93" name="Google Shape;93;p1" descr="SLDE-1_DHS-logo_File_2017.png"/>
          <p:cNvPicPr preferRelativeResize="0"/>
          <p:nvPr/>
        </p:nvPicPr>
        <p:blipFill rotWithShape="1">
          <a:blip r:embed="rId3">
            <a:alphaModFix/>
          </a:blip>
          <a:srcRect b="38461"/>
          <a:stretch/>
        </p:blipFill>
        <p:spPr>
          <a:xfrm>
            <a:off x="0" y="0"/>
            <a:ext cx="9144000" cy="609600"/>
          </a:xfrm>
          <a:prstGeom prst="rect">
            <a:avLst/>
          </a:prstGeom>
          <a:solidFill>
            <a:srgbClr val="981F33"/>
          </a:solidFill>
          <a:ln>
            <a:noFill/>
          </a:ln>
        </p:spPr>
      </p:pic>
      <p:sp>
        <p:nvSpPr>
          <p:cNvPr id="4" name="Title 3">
            <a:extLst>
              <a:ext uri="{FF2B5EF4-FFF2-40B4-BE49-F238E27FC236}">
                <a16:creationId xmlns:a16="http://schemas.microsoft.com/office/drawing/2014/main" id="{17AF0290-BA7B-4057-BA17-7F0188C1373D}"/>
              </a:ext>
            </a:extLst>
          </p:cNvPr>
          <p:cNvSpPr>
            <a:spLocks noGrp="1"/>
          </p:cNvSpPr>
          <p:nvPr>
            <p:ph type="ctrTitle"/>
          </p:nvPr>
        </p:nvSpPr>
        <p:spPr>
          <a:xfrm>
            <a:off x="685800" y="932157"/>
            <a:ext cx="7772400" cy="972844"/>
          </a:xfrm>
        </p:spPr>
        <p:txBody>
          <a:bodyPr>
            <a:normAutofit fontScale="90000"/>
          </a:bodyPr>
          <a:lstStyle/>
          <a:p>
            <a:r>
              <a:rPr lang="en-US" sz="4000" b="1" dirty="0">
                <a:latin typeface="+mj-lt"/>
              </a:rPr>
              <a:t>Crisis Assistance</a:t>
            </a:r>
            <a:br>
              <a:rPr lang="en-US" dirty="0"/>
            </a:br>
            <a:endParaRPr lang="en-US" dirty="0"/>
          </a:p>
        </p:txBody>
      </p:sp>
      <p:sp>
        <p:nvSpPr>
          <p:cNvPr id="5" name="Subtitle 4">
            <a:extLst>
              <a:ext uri="{FF2B5EF4-FFF2-40B4-BE49-F238E27FC236}">
                <a16:creationId xmlns:a16="http://schemas.microsoft.com/office/drawing/2014/main" id="{DBA75399-CEC4-49C7-A695-C29D97D0CF55}"/>
              </a:ext>
            </a:extLst>
          </p:cNvPr>
          <p:cNvSpPr>
            <a:spLocks noGrp="1"/>
          </p:cNvSpPr>
          <p:nvPr>
            <p:ph type="subTitle" idx="1"/>
          </p:nvPr>
        </p:nvSpPr>
        <p:spPr>
          <a:xfrm>
            <a:off x="825623" y="1455938"/>
            <a:ext cx="7772400" cy="4181382"/>
          </a:xfrm>
        </p:spPr>
        <p:txBody>
          <a:bodyPr>
            <a:normAutofit lnSpcReduction="10000"/>
          </a:bodyPr>
          <a:lstStyle/>
          <a:p>
            <a:pPr marL="25400" indent="0" algn="l"/>
            <a:endParaRPr lang="en-US" sz="2800" dirty="0">
              <a:solidFill>
                <a:schemeClr val="tx1"/>
              </a:solidFill>
              <a:latin typeface="+mn-lt"/>
            </a:endParaRPr>
          </a:p>
          <a:p>
            <a:pPr marL="25400" indent="0" algn="l"/>
            <a:r>
              <a:rPr lang="en-US" sz="2800" dirty="0">
                <a:solidFill>
                  <a:schemeClr val="tx1"/>
                </a:solidFill>
                <a:latin typeface="+mn-lt"/>
              </a:rPr>
              <a:t>Maryland defines an energy crisis as a situation where a household has no heat or a shortage of fuel supply or an immediate turn off notice (less than 3 days) during the normal winter period (November 1- March 31).</a:t>
            </a:r>
          </a:p>
          <a:p>
            <a:pPr marL="25400" indent="0" algn="l"/>
            <a:endParaRPr lang="en-US" sz="2800" dirty="0">
              <a:solidFill>
                <a:schemeClr val="tx1"/>
              </a:solidFill>
              <a:latin typeface="+mn-lt"/>
            </a:endParaRPr>
          </a:p>
          <a:p>
            <a:pPr marL="25400" indent="0"/>
            <a:r>
              <a:rPr lang="en-US" sz="2800" i="1" dirty="0">
                <a:solidFill>
                  <a:srgbClr val="FF0000"/>
                </a:solidFill>
                <a:latin typeface="+mn-lt"/>
              </a:rPr>
              <a:t>An energy crisis requires a response within </a:t>
            </a:r>
          </a:p>
          <a:p>
            <a:pPr marL="25400" indent="0"/>
            <a:r>
              <a:rPr lang="en-US" sz="2800" i="1" dirty="0">
                <a:solidFill>
                  <a:srgbClr val="FF0000"/>
                </a:solidFill>
                <a:latin typeface="+mn-lt"/>
              </a:rPr>
              <a:t>48 hours.</a:t>
            </a:r>
          </a:p>
          <a:p>
            <a:pPr marL="482600" indent="-457200" algn="l">
              <a:buFont typeface="Wingdings" panose="05000000000000000000" pitchFamily="2" charset="2"/>
              <a:buChar char="§"/>
            </a:pPr>
            <a:endParaRPr lang="en-US" dirty="0">
              <a:solidFill>
                <a:schemeClr val="tx1"/>
              </a:solidFill>
            </a:endParaRPr>
          </a:p>
        </p:txBody>
      </p:sp>
    </p:spTree>
    <p:extLst>
      <p:ext uri="{BB962C8B-B14F-4D97-AF65-F5344CB8AC3E}">
        <p14:creationId xmlns:p14="http://schemas.microsoft.com/office/powerpoint/2010/main" val="27855778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sp>
        <p:nvSpPr>
          <p:cNvPr id="91" name="Google Shape;91;p1"/>
          <p:cNvSpPr/>
          <p:nvPr/>
        </p:nvSpPr>
        <p:spPr>
          <a:xfrm>
            <a:off x="0" y="6553200"/>
            <a:ext cx="9144000" cy="304800"/>
          </a:xfrm>
          <a:prstGeom prst="rect">
            <a:avLst/>
          </a:prstGeom>
          <a:solidFill>
            <a:srgbClr val="981F33"/>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93" name="Google Shape;93;p1" descr="SLDE-1_DHS-logo_File_2017.png"/>
          <p:cNvPicPr preferRelativeResize="0"/>
          <p:nvPr/>
        </p:nvPicPr>
        <p:blipFill rotWithShape="1">
          <a:blip r:embed="rId3">
            <a:alphaModFix/>
          </a:blip>
          <a:srcRect b="38461"/>
          <a:stretch/>
        </p:blipFill>
        <p:spPr>
          <a:xfrm>
            <a:off x="0" y="0"/>
            <a:ext cx="9144000" cy="609600"/>
          </a:xfrm>
          <a:prstGeom prst="rect">
            <a:avLst/>
          </a:prstGeom>
          <a:solidFill>
            <a:srgbClr val="981F33"/>
          </a:solidFill>
          <a:ln>
            <a:noFill/>
          </a:ln>
        </p:spPr>
      </p:pic>
      <p:sp>
        <p:nvSpPr>
          <p:cNvPr id="4" name="Title 3">
            <a:extLst>
              <a:ext uri="{FF2B5EF4-FFF2-40B4-BE49-F238E27FC236}">
                <a16:creationId xmlns:a16="http://schemas.microsoft.com/office/drawing/2014/main" id="{17AF0290-BA7B-4057-BA17-7F0188C1373D}"/>
              </a:ext>
            </a:extLst>
          </p:cNvPr>
          <p:cNvSpPr>
            <a:spLocks noGrp="1"/>
          </p:cNvSpPr>
          <p:nvPr>
            <p:ph type="ctrTitle"/>
          </p:nvPr>
        </p:nvSpPr>
        <p:spPr>
          <a:xfrm>
            <a:off x="685800" y="932157"/>
            <a:ext cx="7772400" cy="972844"/>
          </a:xfrm>
        </p:spPr>
        <p:txBody>
          <a:bodyPr>
            <a:normAutofit fontScale="90000"/>
          </a:bodyPr>
          <a:lstStyle/>
          <a:p>
            <a:r>
              <a:rPr lang="en-US" sz="4000" b="1" dirty="0">
                <a:latin typeface="+mj-lt"/>
              </a:rPr>
              <a:t>Life Threatening Crisis</a:t>
            </a:r>
            <a:br>
              <a:rPr lang="en-US" dirty="0"/>
            </a:br>
            <a:endParaRPr lang="en-US" dirty="0"/>
          </a:p>
        </p:txBody>
      </p:sp>
      <p:sp>
        <p:nvSpPr>
          <p:cNvPr id="5" name="Subtitle 4">
            <a:extLst>
              <a:ext uri="{FF2B5EF4-FFF2-40B4-BE49-F238E27FC236}">
                <a16:creationId xmlns:a16="http://schemas.microsoft.com/office/drawing/2014/main" id="{DBA75399-CEC4-49C7-A695-C29D97D0CF55}"/>
              </a:ext>
            </a:extLst>
          </p:cNvPr>
          <p:cNvSpPr>
            <a:spLocks noGrp="1"/>
          </p:cNvSpPr>
          <p:nvPr>
            <p:ph type="subTitle" idx="1"/>
          </p:nvPr>
        </p:nvSpPr>
        <p:spPr>
          <a:xfrm>
            <a:off x="825623" y="1819922"/>
            <a:ext cx="7772400" cy="3817398"/>
          </a:xfrm>
        </p:spPr>
        <p:txBody>
          <a:bodyPr>
            <a:normAutofit fontScale="92500" lnSpcReduction="10000"/>
          </a:bodyPr>
          <a:lstStyle/>
          <a:p>
            <a:pPr marL="25400" indent="0" algn="l"/>
            <a:r>
              <a:rPr lang="en-US" sz="2800" dirty="0">
                <a:solidFill>
                  <a:schemeClr val="tx1"/>
                </a:solidFill>
                <a:latin typeface="+mn-lt"/>
              </a:rPr>
              <a:t>Maryland defines a life threatening crisis as a household experiencing a life threatening or health related emergency due to a heating or cooling issue or has an energy crisis and has a member of the household under age two or over the age of sixty.</a:t>
            </a:r>
          </a:p>
          <a:p>
            <a:pPr marL="25400" indent="0" algn="l"/>
            <a:endParaRPr lang="en-US" i="1" dirty="0">
              <a:solidFill>
                <a:srgbClr val="FF0000"/>
              </a:solidFill>
            </a:endParaRPr>
          </a:p>
          <a:p>
            <a:pPr marL="25400" indent="0"/>
            <a:r>
              <a:rPr lang="en-US" sz="3000" i="1" dirty="0">
                <a:solidFill>
                  <a:srgbClr val="FF0000"/>
                </a:solidFill>
                <a:latin typeface="+mn-lt"/>
              </a:rPr>
              <a:t>A life threatening crisis requires a response within 18 hours.</a:t>
            </a:r>
          </a:p>
          <a:p>
            <a:pPr marL="25400" indent="0" algn="l"/>
            <a:endParaRPr lang="en-US" dirty="0">
              <a:solidFill>
                <a:schemeClr val="tx1"/>
              </a:solidFill>
            </a:endParaRPr>
          </a:p>
        </p:txBody>
      </p:sp>
    </p:spTree>
    <p:extLst>
      <p:ext uri="{BB962C8B-B14F-4D97-AF65-F5344CB8AC3E}">
        <p14:creationId xmlns:p14="http://schemas.microsoft.com/office/powerpoint/2010/main" val="20888629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sp>
        <p:nvSpPr>
          <p:cNvPr id="91" name="Google Shape;91;p1"/>
          <p:cNvSpPr/>
          <p:nvPr/>
        </p:nvSpPr>
        <p:spPr>
          <a:xfrm>
            <a:off x="0" y="6553200"/>
            <a:ext cx="9144000" cy="304800"/>
          </a:xfrm>
          <a:prstGeom prst="rect">
            <a:avLst/>
          </a:prstGeom>
          <a:solidFill>
            <a:srgbClr val="981F33"/>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93" name="Google Shape;93;p1" descr="SLDE-1_DHS-logo_File_2017.png"/>
          <p:cNvPicPr preferRelativeResize="0"/>
          <p:nvPr/>
        </p:nvPicPr>
        <p:blipFill rotWithShape="1">
          <a:blip r:embed="rId3">
            <a:alphaModFix/>
          </a:blip>
          <a:srcRect b="38461"/>
          <a:stretch/>
        </p:blipFill>
        <p:spPr>
          <a:xfrm>
            <a:off x="0" y="0"/>
            <a:ext cx="9144000" cy="609600"/>
          </a:xfrm>
          <a:prstGeom prst="rect">
            <a:avLst/>
          </a:prstGeom>
          <a:solidFill>
            <a:srgbClr val="981F33"/>
          </a:solidFill>
          <a:ln>
            <a:noFill/>
          </a:ln>
        </p:spPr>
      </p:pic>
      <p:sp>
        <p:nvSpPr>
          <p:cNvPr id="4" name="Title 3">
            <a:extLst>
              <a:ext uri="{FF2B5EF4-FFF2-40B4-BE49-F238E27FC236}">
                <a16:creationId xmlns:a16="http://schemas.microsoft.com/office/drawing/2014/main" id="{17AF0290-BA7B-4057-BA17-7F0188C1373D}"/>
              </a:ext>
            </a:extLst>
          </p:cNvPr>
          <p:cNvSpPr>
            <a:spLocks noGrp="1"/>
          </p:cNvSpPr>
          <p:nvPr>
            <p:ph type="ctrTitle"/>
          </p:nvPr>
        </p:nvSpPr>
        <p:spPr>
          <a:xfrm>
            <a:off x="685800" y="932157"/>
            <a:ext cx="7772400" cy="972844"/>
          </a:xfrm>
        </p:spPr>
        <p:txBody>
          <a:bodyPr>
            <a:normAutofit fontScale="90000"/>
          </a:bodyPr>
          <a:lstStyle/>
          <a:p>
            <a:r>
              <a:rPr lang="en-US" sz="4000" b="1" dirty="0">
                <a:latin typeface="+mj-lt"/>
              </a:rPr>
              <a:t>Crisis Benefits</a:t>
            </a:r>
            <a:br>
              <a:rPr lang="en-US" dirty="0"/>
            </a:br>
            <a:endParaRPr lang="en-US" dirty="0"/>
          </a:p>
        </p:txBody>
      </p:sp>
      <p:sp>
        <p:nvSpPr>
          <p:cNvPr id="5" name="Subtitle 4">
            <a:extLst>
              <a:ext uri="{FF2B5EF4-FFF2-40B4-BE49-F238E27FC236}">
                <a16:creationId xmlns:a16="http://schemas.microsoft.com/office/drawing/2014/main" id="{DBA75399-CEC4-49C7-A695-C29D97D0CF55}"/>
              </a:ext>
            </a:extLst>
          </p:cNvPr>
          <p:cNvSpPr>
            <a:spLocks noGrp="1"/>
          </p:cNvSpPr>
          <p:nvPr>
            <p:ph type="subTitle" idx="1"/>
          </p:nvPr>
        </p:nvSpPr>
        <p:spPr>
          <a:xfrm>
            <a:off x="825623" y="1580225"/>
            <a:ext cx="7772400" cy="4057095"/>
          </a:xfrm>
        </p:spPr>
        <p:txBody>
          <a:bodyPr>
            <a:normAutofit/>
          </a:bodyPr>
          <a:lstStyle/>
          <a:p>
            <a:pPr marL="25400" indent="0"/>
            <a:endParaRPr lang="en-US" sz="2400" dirty="0">
              <a:solidFill>
                <a:schemeClr val="tx1"/>
              </a:solidFill>
            </a:endParaRPr>
          </a:p>
          <a:p>
            <a:pPr marL="25400" indent="0"/>
            <a:r>
              <a:rPr lang="en-US" sz="2400" dirty="0">
                <a:solidFill>
                  <a:schemeClr val="tx1"/>
                </a:solidFill>
              </a:rPr>
              <a:t>Recognizing that lower benefit amounts may not fully alleviate a crisis and that many households may not qualify for arrearage assistance, Maryland is proposing to set aside 8% of its FY25 allocation to help address crisis situations. This crisis funding is limited, with a maximum of $600 available per household.</a:t>
            </a:r>
            <a:endParaRPr lang="en-US" sz="2400" dirty="0">
              <a:solidFill>
                <a:schemeClr val="tx1"/>
              </a:solidFill>
              <a:latin typeface="+mn-lt"/>
            </a:endParaRPr>
          </a:p>
        </p:txBody>
      </p:sp>
    </p:spTree>
    <p:extLst>
      <p:ext uri="{BB962C8B-B14F-4D97-AF65-F5344CB8AC3E}">
        <p14:creationId xmlns:p14="http://schemas.microsoft.com/office/powerpoint/2010/main" val="26320385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sp>
        <p:nvSpPr>
          <p:cNvPr id="91" name="Google Shape;91;p1"/>
          <p:cNvSpPr/>
          <p:nvPr/>
        </p:nvSpPr>
        <p:spPr>
          <a:xfrm>
            <a:off x="0" y="6553200"/>
            <a:ext cx="9144000" cy="304800"/>
          </a:xfrm>
          <a:prstGeom prst="rect">
            <a:avLst/>
          </a:prstGeom>
          <a:solidFill>
            <a:srgbClr val="981F33"/>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93" name="Google Shape;93;p1" descr="SLDE-1_DHS-logo_File_2017.png"/>
          <p:cNvPicPr preferRelativeResize="0"/>
          <p:nvPr/>
        </p:nvPicPr>
        <p:blipFill rotWithShape="1">
          <a:blip r:embed="rId3">
            <a:alphaModFix/>
          </a:blip>
          <a:srcRect b="38461"/>
          <a:stretch/>
        </p:blipFill>
        <p:spPr>
          <a:xfrm>
            <a:off x="0" y="0"/>
            <a:ext cx="9144000" cy="609600"/>
          </a:xfrm>
          <a:prstGeom prst="rect">
            <a:avLst/>
          </a:prstGeom>
          <a:solidFill>
            <a:srgbClr val="981F33"/>
          </a:solidFill>
          <a:ln>
            <a:noFill/>
          </a:ln>
        </p:spPr>
      </p:pic>
      <p:sp>
        <p:nvSpPr>
          <p:cNvPr id="5" name="Google Shape;99;p3">
            <a:extLst>
              <a:ext uri="{FF2B5EF4-FFF2-40B4-BE49-F238E27FC236}">
                <a16:creationId xmlns:a16="http://schemas.microsoft.com/office/drawing/2014/main" id="{5C5DFCDF-81C7-4265-9965-4A59A57CA6FF}"/>
              </a:ext>
            </a:extLst>
          </p:cNvPr>
          <p:cNvSpPr txBox="1"/>
          <p:nvPr/>
        </p:nvSpPr>
        <p:spPr>
          <a:xfrm>
            <a:off x="213064" y="976544"/>
            <a:ext cx="8229600" cy="5424256"/>
          </a:xfrm>
          <a:prstGeom prst="rect">
            <a:avLst/>
          </a:prstGeom>
          <a:noFill/>
          <a:ln>
            <a:noFill/>
          </a:ln>
        </p:spPr>
        <p:txBody>
          <a:bodyPr spcFirstLastPara="1" wrap="square" lIns="91425" tIns="91425" rIns="91425" bIns="91425" anchor="t" anchorCtr="0">
            <a:noAutofit/>
          </a:bodyPr>
          <a:lstStyle/>
          <a:p>
            <a:pPr marL="63500" lvl="0" algn="ctr" rtl="0">
              <a:spcBef>
                <a:spcPts val="0"/>
              </a:spcBef>
              <a:spcAft>
                <a:spcPts val="0"/>
              </a:spcAft>
              <a:buClr>
                <a:schemeClr val="dk1"/>
              </a:buClr>
              <a:buSzPts val="2600"/>
            </a:pPr>
            <a:endParaRPr lang="en-US" sz="2400" b="1" dirty="0">
              <a:solidFill>
                <a:schemeClr val="dk1"/>
              </a:solidFill>
              <a:latin typeface="Montserrat" panose="00000500000000000000" pitchFamily="50" charset="0"/>
              <a:ea typeface="Calibri"/>
              <a:cs typeface="Calibri"/>
              <a:sym typeface="Calibri"/>
            </a:endParaRPr>
          </a:p>
          <a:p>
            <a:pPr marL="63500" lvl="0" algn="ctr" rtl="0">
              <a:spcBef>
                <a:spcPts val="0"/>
              </a:spcBef>
              <a:spcAft>
                <a:spcPts val="0"/>
              </a:spcAft>
              <a:buClr>
                <a:schemeClr val="dk1"/>
              </a:buClr>
              <a:buSzPts val="2600"/>
            </a:pPr>
            <a:endParaRPr lang="en-US" sz="2400" b="1" dirty="0">
              <a:solidFill>
                <a:schemeClr val="dk1"/>
              </a:solidFill>
              <a:latin typeface="Montserrat" panose="00000500000000000000" pitchFamily="50" charset="0"/>
              <a:ea typeface="Calibri"/>
              <a:cs typeface="Calibri"/>
              <a:sym typeface="Calibri"/>
            </a:endParaRPr>
          </a:p>
          <a:p>
            <a:pPr marL="63500" lvl="0" algn="ctr" rtl="0">
              <a:spcBef>
                <a:spcPts val="0"/>
              </a:spcBef>
              <a:spcAft>
                <a:spcPts val="0"/>
              </a:spcAft>
              <a:buClr>
                <a:schemeClr val="dk1"/>
              </a:buClr>
              <a:buSzPts val="2600"/>
            </a:pPr>
            <a:endParaRPr lang="en-US" sz="2400" b="1" dirty="0">
              <a:solidFill>
                <a:schemeClr val="dk1"/>
              </a:solidFill>
              <a:latin typeface="Montserrat" panose="00000500000000000000" pitchFamily="50" charset="0"/>
              <a:ea typeface="Calibri"/>
              <a:cs typeface="Calibri"/>
              <a:sym typeface="Calibri"/>
            </a:endParaRPr>
          </a:p>
          <a:p>
            <a:pPr marL="63500" lvl="0" algn="ctr" rtl="0">
              <a:spcBef>
                <a:spcPts val="0"/>
              </a:spcBef>
              <a:spcAft>
                <a:spcPts val="0"/>
              </a:spcAft>
              <a:buClr>
                <a:schemeClr val="dk1"/>
              </a:buClr>
              <a:buSzPts val="2600"/>
            </a:pPr>
            <a:endParaRPr lang="en-US" sz="2400" b="1" dirty="0">
              <a:solidFill>
                <a:schemeClr val="dk1"/>
              </a:solidFill>
              <a:latin typeface="Montserrat" panose="00000500000000000000" pitchFamily="50" charset="0"/>
              <a:ea typeface="Calibri"/>
              <a:cs typeface="Calibri"/>
              <a:sym typeface="Calibri"/>
            </a:endParaRPr>
          </a:p>
          <a:p>
            <a:pPr marL="63500" lvl="0" algn="ctr" rtl="0">
              <a:spcBef>
                <a:spcPts val="0"/>
              </a:spcBef>
              <a:spcAft>
                <a:spcPts val="0"/>
              </a:spcAft>
              <a:buClr>
                <a:schemeClr val="dk1"/>
              </a:buClr>
              <a:buSzPts val="2600"/>
            </a:pPr>
            <a:endParaRPr lang="en-US" sz="2400" b="1" dirty="0">
              <a:solidFill>
                <a:schemeClr val="dk1"/>
              </a:solidFill>
              <a:latin typeface="Montserrat" panose="00000500000000000000" pitchFamily="50" charset="0"/>
              <a:ea typeface="Calibri"/>
              <a:cs typeface="Calibri"/>
              <a:sym typeface="Calibri"/>
            </a:endParaRPr>
          </a:p>
          <a:p>
            <a:pPr marL="63500" lvl="0" algn="ctr" rtl="0">
              <a:spcBef>
                <a:spcPts val="0"/>
              </a:spcBef>
              <a:spcAft>
                <a:spcPts val="0"/>
              </a:spcAft>
              <a:buClr>
                <a:schemeClr val="dk1"/>
              </a:buClr>
              <a:buSzPts val="2600"/>
            </a:pPr>
            <a:r>
              <a:rPr lang="en-US" sz="3200" b="1" dirty="0">
                <a:solidFill>
                  <a:schemeClr val="dk1"/>
                </a:solidFill>
                <a:latin typeface="Montserrat" panose="00000500000000000000" pitchFamily="50" charset="0"/>
                <a:ea typeface="Calibri"/>
                <a:cs typeface="Calibri"/>
                <a:sym typeface="Calibri"/>
              </a:rPr>
              <a:t>Advisory Board Member Updates</a:t>
            </a:r>
          </a:p>
          <a:p>
            <a:pPr marL="63500" lvl="0" algn="l" rtl="0">
              <a:spcBef>
                <a:spcPts val="0"/>
              </a:spcBef>
              <a:spcAft>
                <a:spcPts val="0"/>
              </a:spcAft>
              <a:buClr>
                <a:schemeClr val="dk1"/>
              </a:buClr>
              <a:buSzPts val="2600"/>
            </a:pPr>
            <a:endParaRPr lang="en-US" sz="2600" dirty="0">
              <a:solidFill>
                <a:schemeClr val="dk1"/>
              </a:solidFill>
              <a:latin typeface="Calibri"/>
              <a:ea typeface="Calibri"/>
              <a:cs typeface="Calibri"/>
              <a:sym typeface="Calibri"/>
            </a:endParaRPr>
          </a:p>
          <a:p>
            <a:pPr marL="63500" lvl="0" algn="l" rtl="0">
              <a:spcBef>
                <a:spcPts val="0"/>
              </a:spcBef>
              <a:spcAft>
                <a:spcPts val="0"/>
              </a:spcAft>
              <a:buClr>
                <a:schemeClr val="dk1"/>
              </a:buClr>
              <a:buSzPts val="2600"/>
            </a:pPr>
            <a:endParaRPr lang="en-US" sz="2600" dirty="0">
              <a:solidFill>
                <a:schemeClr val="dk1"/>
              </a:solidFill>
              <a:latin typeface="Calibri"/>
              <a:ea typeface="Calibri"/>
              <a:cs typeface="Calibri"/>
              <a:sym typeface="Calibri"/>
            </a:endParaRPr>
          </a:p>
          <a:p>
            <a:pPr marL="520700" lvl="0" indent="-457200" algn="l" rtl="0">
              <a:spcBef>
                <a:spcPts val="0"/>
              </a:spcBef>
              <a:spcAft>
                <a:spcPts val="0"/>
              </a:spcAft>
              <a:buClr>
                <a:schemeClr val="dk1"/>
              </a:buClr>
              <a:buSzPts val="2600"/>
              <a:buFont typeface="Arial" panose="020B0604020202020204" pitchFamily="34" charset="0"/>
              <a:buChar char="•"/>
            </a:pPr>
            <a:endParaRPr lang="en-US" sz="2600" dirty="0">
              <a:solidFill>
                <a:schemeClr val="dk1"/>
              </a:solidFill>
              <a:latin typeface="Calibri"/>
              <a:ea typeface="Calibri"/>
              <a:cs typeface="Calibri"/>
              <a:sym typeface="Calibri"/>
            </a:endParaRPr>
          </a:p>
          <a:p>
            <a:pPr marL="520700" lvl="1" algn="l" rtl="0">
              <a:spcBef>
                <a:spcPts val="0"/>
              </a:spcBef>
              <a:spcAft>
                <a:spcPts val="0"/>
              </a:spcAft>
              <a:buClr>
                <a:schemeClr val="dk1"/>
              </a:buClr>
              <a:buSzPts val="2600"/>
            </a:pPr>
            <a:r>
              <a:rPr lang="en-US" sz="2600" dirty="0">
                <a:solidFill>
                  <a:schemeClr val="dk1"/>
                </a:solidFill>
                <a:latin typeface="Calibri"/>
                <a:ea typeface="Calibri"/>
                <a:cs typeface="Calibri"/>
                <a:sym typeface="Calibri"/>
              </a:rPr>
              <a:t>     </a:t>
            </a:r>
            <a:endParaRPr sz="2600" dirty="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343448776"/>
      </p:ext>
    </p:extLst>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109</TotalTime>
  <Words>595</Words>
  <Application>Microsoft Office PowerPoint</Application>
  <PresentationFormat>On-screen Show (4:3)</PresentationFormat>
  <Paragraphs>240</Paragraphs>
  <Slides>11</Slides>
  <Notes>11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Montserrat</vt:lpstr>
      <vt:lpstr>Wingdings</vt:lpstr>
      <vt:lpstr>Office Theme</vt:lpstr>
      <vt:lpstr>PowerPoint Presentation</vt:lpstr>
      <vt:lpstr>PowerPoint Presentation</vt:lpstr>
      <vt:lpstr>PowerPoint Presentation</vt:lpstr>
      <vt:lpstr>PowerPoint Presentation</vt:lpstr>
      <vt:lpstr>PowerPoint Presentation</vt:lpstr>
      <vt:lpstr>Crisis Assistance </vt:lpstr>
      <vt:lpstr>Life Threatening Crisis </vt:lpstr>
      <vt:lpstr>Crisis Benefits </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DGardner</dc:creator>
  <cp:lastModifiedBy>Wanda Levenson</cp:lastModifiedBy>
  <cp:revision>15</cp:revision>
  <dcterms:created xsi:type="dcterms:W3CDTF">2017-08-14T20:56:18Z</dcterms:created>
  <dcterms:modified xsi:type="dcterms:W3CDTF">2024-10-10T15:39:19Z</dcterms:modified>
</cp:coreProperties>
</file>